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6" r:id="rId2"/>
    <p:sldId id="280" r:id="rId3"/>
    <p:sldId id="275" r:id="rId4"/>
    <p:sldId id="277" r:id="rId5"/>
    <p:sldId id="279" r:id="rId6"/>
    <p:sldId id="281" r:id="rId7"/>
    <p:sldId id="261" r:id="rId8"/>
    <p:sldId id="259" r:id="rId9"/>
    <p:sldId id="282" r:id="rId10"/>
    <p:sldId id="283" r:id="rId11"/>
    <p:sldId id="267" r:id="rId12"/>
    <p:sldId id="269" r:id="rId13"/>
    <p:sldId id="268" r:id="rId14"/>
    <p:sldId id="284"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78" autoAdjust="0"/>
  </p:normalViewPr>
  <p:slideViewPr>
    <p:cSldViewPr snapToGrid="0">
      <p:cViewPr varScale="1">
        <p:scale>
          <a:sx n="59" d="100"/>
          <a:sy n="59" d="100"/>
        </p:scale>
        <p:origin x="115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08308-1921-426C-9A55-8FC0AB147843}"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672AA-FAAB-4217-965A-1383BA371A28}" type="slidenum">
              <a:rPr lang="en-US" smtClean="0"/>
              <a:t>‹#›</a:t>
            </a:fld>
            <a:endParaRPr lang="en-US"/>
          </a:p>
        </p:txBody>
      </p:sp>
    </p:spTree>
    <p:extLst>
      <p:ext uri="{BB962C8B-B14F-4D97-AF65-F5344CB8AC3E}">
        <p14:creationId xmlns:p14="http://schemas.microsoft.com/office/powerpoint/2010/main" val="2465825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guardian.com/fashion/2017/jul/29/fashion-must-fight-scourge-dumped-clothing-landfil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heoutline.com/post/2602/clothing-companies-are-trashing-unsold-merchandise-instead-of-donating-it?zd=2&amp;zi=qexjdsq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oney.cnn.com/2017/12/26/news/retail-returns-landfill/index.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d.com/talks/aparna_mehta_where_do_your_online_returns_go/transcript?language=en#t-41754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d.com/talks/aparna_mehta_where_do_your_online_returns_go/transcript?language=en#t-417543"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oughtco.com/us-population-through-history-1435268"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mizuchiswimwear.com/fashion-affects-u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loomberg.com/news/features/2019-07-11/how-the-world-can-solve-its-2-billion-ton-trash-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loomberg.com/news/features/2019-07-11/how-the-world-can-solve-its-2-billion-ton-trash-proble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https://www.theguardian.com/fashion/2017/jul/29/fashion-must-fight-scourge-dumped-clothing-landfill</a:t>
            </a:r>
            <a:endParaRPr lang="en-US" dirty="0"/>
          </a:p>
          <a:p>
            <a:r>
              <a:rPr lang="en-US" sz="1200" b="0" i="0" kern="1200" dirty="0">
                <a:solidFill>
                  <a:schemeClr val="tx1"/>
                </a:solidFill>
                <a:effectLst/>
                <a:latin typeface="+mn-lt"/>
                <a:ea typeface="+mn-ea"/>
                <a:cs typeface="+mn-cs"/>
              </a:rPr>
              <a:t>Stella McCartney’s winter 2017 collection was modelled against the backdrop of a landfill site. Photograph: Harley Weir and </a:t>
            </a:r>
            <a:r>
              <a:rPr lang="en-US" sz="1200" b="0" i="0" kern="1200" dirty="0" err="1">
                <a:solidFill>
                  <a:schemeClr val="tx1"/>
                </a:solidFill>
                <a:effectLst/>
                <a:latin typeface="+mn-lt"/>
                <a:ea typeface="+mn-ea"/>
                <a:cs typeface="+mn-cs"/>
              </a:rPr>
              <a:t>Urs</a:t>
            </a:r>
            <a:r>
              <a:rPr lang="en-US" sz="1200" b="0" i="0" kern="1200" dirty="0">
                <a:solidFill>
                  <a:schemeClr val="tx1"/>
                </a:solidFill>
                <a:effectLst/>
                <a:latin typeface="+mn-lt"/>
                <a:ea typeface="+mn-ea"/>
                <a:cs typeface="+mn-cs"/>
              </a:rPr>
              <a:t> Fischer for Stella McCartney</a:t>
            </a:r>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1</a:t>
            </a:fld>
            <a:endParaRPr lang="en-US"/>
          </a:p>
        </p:txBody>
      </p:sp>
    </p:spTree>
    <p:extLst>
      <p:ext uri="{BB962C8B-B14F-4D97-AF65-F5344CB8AC3E}">
        <p14:creationId xmlns:p14="http://schemas.microsoft.com/office/powerpoint/2010/main" val="3459649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72AA-FAAB-4217-965A-1383BA371A28}" type="slidenum">
              <a:rPr lang="en-US" smtClean="0"/>
              <a:t>10</a:t>
            </a:fld>
            <a:endParaRPr lang="en-US"/>
          </a:p>
        </p:txBody>
      </p:sp>
    </p:spTree>
    <p:extLst>
      <p:ext uri="{BB962C8B-B14F-4D97-AF65-F5344CB8AC3E}">
        <p14:creationId xmlns:p14="http://schemas.microsoft.com/office/powerpoint/2010/main" val="189938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72AA-FAAB-4217-965A-1383BA371A28}" type="slidenum">
              <a:rPr lang="en-US" smtClean="0"/>
              <a:t>11</a:t>
            </a:fld>
            <a:endParaRPr lang="en-US"/>
          </a:p>
        </p:txBody>
      </p:sp>
    </p:spTree>
    <p:extLst>
      <p:ext uri="{BB962C8B-B14F-4D97-AF65-F5344CB8AC3E}">
        <p14:creationId xmlns:p14="http://schemas.microsoft.com/office/powerpoint/2010/main" val="12879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garbage truck of trash entering the oceans every minute – but Oceans are the last thing we need to clean. Countless birds dying from encountering plastic</a:t>
            </a:r>
          </a:p>
          <a:p>
            <a:r>
              <a:rPr lang="en-US" dirty="0"/>
              <a:t>If water is overflowing in your kitchen, it is pointless to clean/mop kitchen.</a:t>
            </a:r>
          </a:p>
          <a:p>
            <a:r>
              <a:rPr lang="en-US" dirty="0"/>
              <a:t>80% of the ocean plastic is coming from poor country. </a:t>
            </a:r>
          </a:p>
          <a:p>
            <a:r>
              <a:rPr lang="en-US" dirty="0"/>
              <a:t>Everything in the store can be bought using plastic garbage – school tuition, medical insurance, </a:t>
            </a:r>
            <a:r>
              <a:rPr lang="en-US" dirty="0" err="1"/>
              <a:t>wifi</a:t>
            </a:r>
            <a:r>
              <a:rPr lang="en-US" dirty="0"/>
              <a:t>, cell phone minutes, cooking fuel</a:t>
            </a:r>
          </a:p>
          <a:p>
            <a:r>
              <a:rPr lang="en-US" dirty="0"/>
              <a:t>People develop a steady, reliable source of income</a:t>
            </a:r>
            <a:br>
              <a:rPr lang="en-US" dirty="0"/>
            </a:br>
            <a:r>
              <a:rPr lang="en-US" dirty="0"/>
              <a:t>Plastic Bank sorts the plastic, labels them, shred it or get ready in bales for exports</a:t>
            </a:r>
          </a:p>
          <a:p>
            <a:r>
              <a:rPr lang="en-US" dirty="0"/>
              <a:t>Many companies like Marks and Spencer have commissioned the use of Social plastic </a:t>
            </a:r>
          </a:p>
          <a:p>
            <a:r>
              <a:rPr lang="en-US" dirty="0"/>
              <a:t>Remove plastic from ocean and alleviate poverty at the same time</a:t>
            </a:r>
          </a:p>
        </p:txBody>
      </p:sp>
      <p:sp>
        <p:nvSpPr>
          <p:cNvPr id="4" name="Slide Number Placeholder 3"/>
          <p:cNvSpPr>
            <a:spLocks noGrp="1"/>
          </p:cNvSpPr>
          <p:nvPr>
            <p:ph type="sldNum" sz="quarter" idx="5"/>
          </p:nvPr>
        </p:nvSpPr>
        <p:spPr/>
        <p:txBody>
          <a:bodyPr/>
          <a:lstStyle/>
          <a:p>
            <a:fld id="{11A672AA-FAAB-4217-965A-1383BA371A28}" type="slidenum">
              <a:rPr lang="en-US" smtClean="0"/>
              <a:t>12</a:t>
            </a:fld>
            <a:endParaRPr lang="en-US"/>
          </a:p>
        </p:txBody>
      </p:sp>
    </p:spTree>
    <p:extLst>
      <p:ext uri="{BB962C8B-B14F-4D97-AF65-F5344CB8AC3E}">
        <p14:creationId xmlns:p14="http://schemas.microsoft.com/office/powerpoint/2010/main" val="141468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linear economy – and join the two ends by using the waste as a raw material</a:t>
            </a:r>
          </a:p>
          <a:p>
            <a:r>
              <a:rPr lang="en-US" dirty="0"/>
              <a:t>Decomposition of food</a:t>
            </a:r>
          </a:p>
          <a:p>
            <a:r>
              <a:rPr lang="en-US" dirty="0"/>
              <a:t>And Combustion of fossil fuel that also generates green house gases</a:t>
            </a:r>
          </a:p>
          <a:p>
            <a:r>
              <a:rPr lang="en-US" dirty="0"/>
              <a:t>Put these together in one closed loop economy</a:t>
            </a:r>
          </a:p>
          <a:p>
            <a:r>
              <a:rPr lang="en-US" dirty="0"/>
              <a:t>Natural gas is mostly methane</a:t>
            </a:r>
          </a:p>
          <a:p>
            <a:r>
              <a:rPr lang="en-US" dirty="0"/>
              <a:t>Take methane from the top process and use as a resource in the bottom process</a:t>
            </a:r>
          </a:p>
        </p:txBody>
      </p:sp>
      <p:sp>
        <p:nvSpPr>
          <p:cNvPr id="4" name="Slide Number Placeholder 3"/>
          <p:cNvSpPr>
            <a:spLocks noGrp="1"/>
          </p:cNvSpPr>
          <p:nvPr>
            <p:ph type="sldNum" sz="quarter" idx="5"/>
          </p:nvPr>
        </p:nvSpPr>
        <p:spPr/>
        <p:txBody>
          <a:bodyPr/>
          <a:lstStyle/>
          <a:p>
            <a:fld id="{11A672AA-FAAB-4217-965A-1383BA371A28}" type="slidenum">
              <a:rPr lang="en-US" smtClean="0"/>
              <a:t>13</a:t>
            </a:fld>
            <a:endParaRPr lang="en-US"/>
          </a:p>
        </p:txBody>
      </p:sp>
    </p:spTree>
    <p:extLst>
      <p:ext uri="{BB962C8B-B14F-4D97-AF65-F5344CB8AC3E}">
        <p14:creationId xmlns:p14="http://schemas.microsoft.com/office/powerpoint/2010/main" val="79292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https://theoutline.com/post/2602/clothing-companies-are-trashing-unsold-merchandise-instead-of-donating-it?zd=2&amp;zi=qexjdsqg</a:t>
            </a:r>
            <a:r>
              <a:rPr lang="en-US" dirty="0"/>
              <a:t> </a:t>
            </a:r>
          </a:p>
        </p:txBody>
      </p:sp>
      <p:sp>
        <p:nvSpPr>
          <p:cNvPr id="4" name="Slide Number Placeholder 3"/>
          <p:cNvSpPr>
            <a:spLocks noGrp="1"/>
          </p:cNvSpPr>
          <p:nvPr>
            <p:ph type="sldNum" sz="quarter" idx="5"/>
          </p:nvPr>
        </p:nvSpPr>
        <p:spPr/>
        <p:txBody>
          <a:bodyPr/>
          <a:lstStyle/>
          <a:p>
            <a:fld id="{11A672AA-FAAB-4217-965A-1383BA371A28}" type="slidenum">
              <a:rPr lang="en-US" smtClean="0"/>
              <a:t>14</a:t>
            </a:fld>
            <a:endParaRPr lang="en-US"/>
          </a:p>
        </p:txBody>
      </p:sp>
    </p:spTree>
    <p:extLst>
      <p:ext uri="{BB962C8B-B14F-4D97-AF65-F5344CB8AC3E}">
        <p14:creationId xmlns:p14="http://schemas.microsoft.com/office/powerpoint/2010/main" val="364533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15</a:t>
            </a:fld>
            <a:endParaRPr lang="en-US"/>
          </a:p>
        </p:txBody>
      </p:sp>
    </p:spTree>
    <p:extLst>
      <p:ext uri="{BB962C8B-B14F-4D97-AF65-F5344CB8AC3E}">
        <p14:creationId xmlns:p14="http://schemas.microsoft.com/office/powerpoint/2010/main" val="9257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https://money.cnn.com/2017/12/26/news/retail-returns-landfill/index.html</a:t>
            </a:r>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2</a:t>
            </a:fld>
            <a:endParaRPr lang="en-US"/>
          </a:p>
        </p:txBody>
      </p:sp>
    </p:spTree>
    <p:extLst>
      <p:ext uri="{BB962C8B-B14F-4D97-AF65-F5344CB8AC3E}">
        <p14:creationId xmlns:p14="http://schemas.microsoft.com/office/powerpoint/2010/main" val="469933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https://www.ted.com/talks/aparna_mehta_where_do_your_online_returns_go/transcript?language=en#t-417543</a:t>
            </a:r>
            <a:r>
              <a:rPr lang="en-US" dirty="0"/>
              <a:t> </a:t>
            </a:r>
          </a:p>
        </p:txBody>
      </p:sp>
      <p:sp>
        <p:nvSpPr>
          <p:cNvPr id="4" name="Slide Number Placeholder 3"/>
          <p:cNvSpPr>
            <a:spLocks noGrp="1"/>
          </p:cNvSpPr>
          <p:nvPr>
            <p:ph type="sldNum" sz="quarter" idx="5"/>
          </p:nvPr>
        </p:nvSpPr>
        <p:spPr/>
        <p:txBody>
          <a:bodyPr/>
          <a:lstStyle/>
          <a:p>
            <a:fld id="{11A672AA-FAAB-4217-965A-1383BA371A28}" type="slidenum">
              <a:rPr lang="en-US" smtClean="0"/>
              <a:t>3</a:t>
            </a:fld>
            <a:endParaRPr lang="en-US"/>
          </a:p>
        </p:txBody>
      </p:sp>
    </p:spTree>
    <p:extLst>
      <p:ext uri="{BB962C8B-B14F-4D97-AF65-F5344CB8AC3E}">
        <p14:creationId xmlns:p14="http://schemas.microsoft.com/office/powerpoint/2010/main" val="306617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https://www.ted.com/talks/aparna_mehta_where_do_your_online_returns_go/transcript?language=en#t-417543</a:t>
            </a:r>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4</a:t>
            </a:fld>
            <a:endParaRPr lang="en-US"/>
          </a:p>
        </p:txBody>
      </p:sp>
    </p:spTree>
    <p:extLst>
      <p:ext uri="{BB962C8B-B14F-4D97-AF65-F5344CB8AC3E}">
        <p14:creationId xmlns:p14="http://schemas.microsoft.com/office/powerpoint/2010/main" val="241183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https://www.thoughtco.com/us-population-through-history-1435268</a:t>
            </a:r>
            <a:r>
              <a:rPr lang="en-US" dirty="0"/>
              <a:t> 330 million population</a:t>
            </a:r>
          </a:p>
          <a:p>
            <a:r>
              <a:rPr lang="en-US" dirty="0"/>
              <a:t>Clothes landfill image </a:t>
            </a:r>
            <a:r>
              <a:rPr lang="en-US" dirty="0">
                <a:hlinkClick r:id="rId4"/>
              </a:rPr>
              <a:t>https://www.mizuchiswimwear.com/fashion-affects-us</a:t>
            </a:r>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5</a:t>
            </a:fld>
            <a:endParaRPr lang="en-US"/>
          </a:p>
        </p:txBody>
      </p:sp>
    </p:spTree>
    <p:extLst>
      <p:ext uri="{BB962C8B-B14F-4D97-AF65-F5344CB8AC3E}">
        <p14:creationId xmlns:p14="http://schemas.microsoft.com/office/powerpoint/2010/main" val="315555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6</a:t>
            </a:fld>
            <a:endParaRPr lang="en-US"/>
          </a:p>
        </p:txBody>
      </p:sp>
    </p:spTree>
    <p:extLst>
      <p:ext uri="{BB962C8B-B14F-4D97-AF65-F5344CB8AC3E}">
        <p14:creationId xmlns:p14="http://schemas.microsoft.com/office/powerpoint/2010/main" val="88127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72AA-FAAB-4217-965A-1383BA371A28}" type="slidenum">
              <a:rPr lang="en-US" smtClean="0"/>
              <a:t>7</a:t>
            </a:fld>
            <a:endParaRPr lang="en-US"/>
          </a:p>
        </p:txBody>
      </p:sp>
    </p:spTree>
    <p:extLst>
      <p:ext uri="{BB962C8B-B14F-4D97-AF65-F5344CB8AC3E}">
        <p14:creationId xmlns:p14="http://schemas.microsoft.com/office/powerpoint/2010/main" val="354092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Source: </a:t>
            </a:r>
            <a:r>
              <a:rPr lang="en-US" dirty="0">
                <a:hlinkClick r:id="rId3"/>
              </a:rPr>
              <a:t>https://www.bloomberg.com/news/features/2019-07-11/how-the-world-can-solve-its-2-billion-ton-trash-problem</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72AA-FAAB-4217-965A-1383BA371A28}" type="slidenum">
              <a:rPr lang="en-US" smtClean="0"/>
              <a:t>8</a:t>
            </a:fld>
            <a:endParaRPr lang="en-US"/>
          </a:p>
        </p:txBody>
      </p:sp>
    </p:spTree>
    <p:extLst>
      <p:ext uri="{BB962C8B-B14F-4D97-AF65-F5344CB8AC3E}">
        <p14:creationId xmlns:p14="http://schemas.microsoft.com/office/powerpoint/2010/main" val="194651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Source: </a:t>
            </a:r>
            <a:r>
              <a:rPr lang="en-US" dirty="0">
                <a:hlinkClick r:id="rId3"/>
              </a:rPr>
              <a:t>https://www.bloomberg.com/news/features/2019-07-11/how-the-world-can-solve-its-2-billion-ton-trash-problem</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72AA-FAAB-4217-965A-1383BA371A28}" type="slidenum">
              <a:rPr lang="en-US" smtClean="0"/>
              <a:t>9</a:t>
            </a:fld>
            <a:endParaRPr lang="en-US"/>
          </a:p>
        </p:txBody>
      </p:sp>
    </p:spTree>
    <p:extLst>
      <p:ext uri="{BB962C8B-B14F-4D97-AF65-F5344CB8AC3E}">
        <p14:creationId xmlns:p14="http://schemas.microsoft.com/office/powerpoint/2010/main" val="2358758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C8DA-E11D-4103-BBDE-BE66C5BA8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1A5AF-E56F-4CFE-9DC8-8867E6D0DD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33DFFA-120F-498E-A1AE-FBDEFBC23D77}"/>
              </a:ext>
            </a:extLst>
          </p:cNvPr>
          <p:cNvSpPr>
            <a:spLocks noGrp="1"/>
          </p:cNvSpPr>
          <p:nvPr>
            <p:ph type="dt" sz="half" idx="10"/>
          </p:nvPr>
        </p:nvSpPr>
        <p:spPr/>
        <p:txBody>
          <a:bodyPr/>
          <a:lstStyle/>
          <a:p>
            <a:fld id="{B815BB6E-F40E-4F93-9E11-1A4C8EF0FC11}" type="datetime1">
              <a:rPr lang="en-US" smtClean="0"/>
              <a:t>1/24/2020</a:t>
            </a:fld>
            <a:endParaRPr lang="en-US"/>
          </a:p>
        </p:txBody>
      </p:sp>
      <p:sp>
        <p:nvSpPr>
          <p:cNvPr id="5" name="Footer Placeholder 4">
            <a:extLst>
              <a:ext uri="{FF2B5EF4-FFF2-40B4-BE49-F238E27FC236}">
                <a16:creationId xmlns:a16="http://schemas.microsoft.com/office/drawing/2014/main" id="{5CA5C63F-416E-4FFE-99A6-4EDEDF6E9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08C46-A813-4130-9009-CC43E296F207}"/>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42487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C896-A987-40D7-8C5D-2FCAE58236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669042-24D4-41B4-B8E3-DC0D82AE69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7ECEB-12BD-4C19-AD24-F3CF924F64EA}"/>
              </a:ext>
            </a:extLst>
          </p:cNvPr>
          <p:cNvSpPr>
            <a:spLocks noGrp="1"/>
          </p:cNvSpPr>
          <p:nvPr>
            <p:ph type="dt" sz="half" idx="10"/>
          </p:nvPr>
        </p:nvSpPr>
        <p:spPr/>
        <p:txBody>
          <a:bodyPr/>
          <a:lstStyle/>
          <a:p>
            <a:fld id="{9AB31B39-9DB8-4BC1-B361-11EE8C2AD620}" type="datetime1">
              <a:rPr lang="en-US" smtClean="0"/>
              <a:t>1/24/2020</a:t>
            </a:fld>
            <a:endParaRPr lang="en-US"/>
          </a:p>
        </p:txBody>
      </p:sp>
      <p:sp>
        <p:nvSpPr>
          <p:cNvPr id="5" name="Footer Placeholder 4">
            <a:extLst>
              <a:ext uri="{FF2B5EF4-FFF2-40B4-BE49-F238E27FC236}">
                <a16:creationId xmlns:a16="http://schemas.microsoft.com/office/drawing/2014/main" id="{896B10C2-54EB-490D-9E56-B934A7A27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9B4-9FD8-4F7F-9744-F3517E1BF02A}"/>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47825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5D7197-84AF-4AA8-9551-CABBE61640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0DF63-E7A7-4CBF-B9ED-A707561A8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CD30E-DD3E-4576-BB9E-F1A9DA5279A5}"/>
              </a:ext>
            </a:extLst>
          </p:cNvPr>
          <p:cNvSpPr>
            <a:spLocks noGrp="1"/>
          </p:cNvSpPr>
          <p:nvPr>
            <p:ph type="dt" sz="half" idx="10"/>
          </p:nvPr>
        </p:nvSpPr>
        <p:spPr/>
        <p:txBody>
          <a:bodyPr/>
          <a:lstStyle/>
          <a:p>
            <a:fld id="{875D8121-D9D9-40E4-BB1C-5602E9162385}" type="datetime1">
              <a:rPr lang="en-US" smtClean="0"/>
              <a:t>1/24/2020</a:t>
            </a:fld>
            <a:endParaRPr lang="en-US"/>
          </a:p>
        </p:txBody>
      </p:sp>
      <p:sp>
        <p:nvSpPr>
          <p:cNvPr id="5" name="Footer Placeholder 4">
            <a:extLst>
              <a:ext uri="{FF2B5EF4-FFF2-40B4-BE49-F238E27FC236}">
                <a16:creationId xmlns:a16="http://schemas.microsoft.com/office/drawing/2014/main" id="{032A6986-3189-44BE-B1A2-25DE99BFF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C0BCE-24D7-41F9-8D64-E9A31D39432B}"/>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35726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15E0-41D8-4C03-8394-C2375AA1C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376BDB-8F1B-467B-BA5C-6C647D475E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D7065-0091-4C76-ABF4-5271F402BA1E}"/>
              </a:ext>
            </a:extLst>
          </p:cNvPr>
          <p:cNvSpPr>
            <a:spLocks noGrp="1"/>
          </p:cNvSpPr>
          <p:nvPr>
            <p:ph type="dt" sz="half" idx="10"/>
          </p:nvPr>
        </p:nvSpPr>
        <p:spPr/>
        <p:txBody>
          <a:bodyPr/>
          <a:lstStyle/>
          <a:p>
            <a:fld id="{D0E5C3C7-D0CB-4D0B-845E-CE631D79FB5C}" type="datetime1">
              <a:rPr lang="en-US" smtClean="0"/>
              <a:t>1/24/2020</a:t>
            </a:fld>
            <a:endParaRPr lang="en-US"/>
          </a:p>
        </p:txBody>
      </p:sp>
      <p:sp>
        <p:nvSpPr>
          <p:cNvPr id="5" name="Footer Placeholder 4">
            <a:extLst>
              <a:ext uri="{FF2B5EF4-FFF2-40B4-BE49-F238E27FC236}">
                <a16:creationId xmlns:a16="http://schemas.microsoft.com/office/drawing/2014/main" id="{41D5472D-FB30-4329-9CEB-5C1A4EECF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31E0D-9707-4944-A355-B9B3221F86B2}"/>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177906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1D1B-3B00-4115-8CA5-26AF7240B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05D5A3-0E81-4A9F-88CF-DA1246F445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E22B4-70D9-479C-BE6F-751D9427B916}"/>
              </a:ext>
            </a:extLst>
          </p:cNvPr>
          <p:cNvSpPr>
            <a:spLocks noGrp="1"/>
          </p:cNvSpPr>
          <p:nvPr>
            <p:ph type="dt" sz="half" idx="10"/>
          </p:nvPr>
        </p:nvSpPr>
        <p:spPr/>
        <p:txBody>
          <a:bodyPr/>
          <a:lstStyle/>
          <a:p>
            <a:fld id="{49AF83DF-C1F6-48CE-A3FE-3813DEB0AB93}" type="datetime1">
              <a:rPr lang="en-US" smtClean="0"/>
              <a:t>1/24/2020</a:t>
            </a:fld>
            <a:endParaRPr lang="en-US"/>
          </a:p>
        </p:txBody>
      </p:sp>
      <p:sp>
        <p:nvSpPr>
          <p:cNvPr id="5" name="Footer Placeholder 4">
            <a:extLst>
              <a:ext uri="{FF2B5EF4-FFF2-40B4-BE49-F238E27FC236}">
                <a16:creationId xmlns:a16="http://schemas.microsoft.com/office/drawing/2014/main" id="{C2ADB323-2E4F-4B20-9643-404E8014D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01ACF-9563-4E02-883E-D3F532400713}"/>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91949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1784-A099-4158-AED7-8153032F1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7F5C97-0BAC-40D2-AEDD-E67FE59BAE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1FBB1F-6EE3-4CAF-981B-DDB69B8D1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AD24C5-08D1-457F-B4C4-C5AD18F023D7}"/>
              </a:ext>
            </a:extLst>
          </p:cNvPr>
          <p:cNvSpPr>
            <a:spLocks noGrp="1"/>
          </p:cNvSpPr>
          <p:nvPr>
            <p:ph type="dt" sz="half" idx="10"/>
          </p:nvPr>
        </p:nvSpPr>
        <p:spPr/>
        <p:txBody>
          <a:bodyPr/>
          <a:lstStyle/>
          <a:p>
            <a:fld id="{69228170-9ED8-4B1F-8A23-205906886079}" type="datetime1">
              <a:rPr lang="en-US" smtClean="0"/>
              <a:t>1/24/2020</a:t>
            </a:fld>
            <a:endParaRPr lang="en-US"/>
          </a:p>
        </p:txBody>
      </p:sp>
      <p:sp>
        <p:nvSpPr>
          <p:cNvPr id="6" name="Footer Placeholder 5">
            <a:extLst>
              <a:ext uri="{FF2B5EF4-FFF2-40B4-BE49-F238E27FC236}">
                <a16:creationId xmlns:a16="http://schemas.microsoft.com/office/drawing/2014/main" id="{808744F3-D4F3-40DB-A2AE-EE9848DE4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BE114-2BB0-4A25-8BF8-08D49E501CF0}"/>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18723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D5E4-556F-4916-BC40-48703DF79E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B7F71-C62C-4348-A6CA-C9A215D95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5458E-B731-4EEE-A748-92E619632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A49A4-F2AD-4C79-A37C-090ED50847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B0EF6F-D220-42AA-A00D-58A9D8DF97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7F3CE7-74A8-4E7C-8EAC-56CEAD8BF006}"/>
              </a:ext>
            </a:extLst>
          </p:cNvPr>
          <p:cNvSpPr>
            <a:spLocks noGrp="1"/>
          </p:cNvSpPr>
          <p:nvPr>
            <p:ph type="dt" sz="half" idx="10"/>
          </p:nvPr>
        </p:nvSpPr>
        <p:spPr/>
        <p:txBody>
          <a:bodyPr/>
          <a:lstStyle/>
          <a:p>
            <a:fld id="{6250F1EA-E5C9-47B1-B2B7-EC48C3D610D0}" type="datetime1">
              <a:rPr lang="en-US" smtClean="0"/>
              <a:t>1/24/2020</a:t>
            </a:fld>
            <a:endParaRPr lang="en-US"/>
          </a:p>
        </p:txBody>
      </p:sp>
      <p:sp>
        <p:nvSpPr>
          <p:cNvPr id="8" name="Footer Placeholder 7">
            <a:extLst>
              <a:ext uri="{FF2B5EF4-FFF2-40B4-BE49-F238E27FC236}">
                <a16:creationId xmlns:a16="http://schemas.microsoft.com/office/drawing/2014/main" id="{1D41A890-8C41-4587-B016-4F1F0770AB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84A7B-E8B3-48E7-A4EE-32850DF7C913}"/>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236413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0823-A895-4CF7-9BA2-D3E2AB2084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B35166-4B84-4F58-B7E1-9544EC84C23F}"/>
              </a:ext>
            </a:extLst>
          </p:cNvPr>
          <p:cNvSpPr>
            <a:spLocks noGrp="1"/>
          </p:cNvSpPr>
          <p:nvPr>
            <p:ph type="dt" sz="half" idx="10"/>
          </p:nvPr>
        </p:nvSpPr>
        <p:spPr/>
        <p:txBody>
          <a:bodyPr/>
          <a:lstStyle/>
          <a:p>
            <a:fld id="{B6B55F08-C8D3-4478-A0C2-D0E07B88888F}" type="datetime1">
              <a:rPr lang="en-US" smtClean="0"/>
              <a:t>1/24/2020</a:t>
            </a:fld>
            <a:endParaRPr lang="en-US"/>
          </a:p>
        </p:txBody>
      </p:sp>
      <p:sp>
        <p:nvSpPr>
          <p:cNvPr id="4" name="Footer Placeholder 3">
            <a:extLst>
              <a:ext uri="{FF2B5EF4-FFF2-40B4-BE49-F238E27FC236}">
                <a16:creationId xmlns:a16="http://schemas.microsoft.com/office/drawing/2014/main" id="{6EC3D2D5-EB7A-4BBA-9753-71C45F1E4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3777CE-0B59-40EE-B90F-7A1965826892}"/>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4276586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3F052F-1B4B-4123-95CE-AA2F4D19B8FB}"/>
              </a:ext>
            </a:extLst>
          </p:cNvPr>
          <p:cNvSpPr>
            <a:spLocks noGrp="1"/>
          </p:cNvSpPr>
          <p:nvPr>
            <p:ph type="dt" sz="half" idx="10"/>
          </p:nvPr>
        </p:nvSpPr>
        <p:spPr/>
        <p:txBody>
          <a:bodyPr/>
          <a:lstStyle/>
          <a:p>
            <a:fld id="{306220CA-7A4E-4689-BB70-66678FB23BB5}" type="datetime1">
              <a:rPr lang="en-US" smtClean="0"/>
              <a:t>1/24/2020</a:t>
            </a:fld>
            <a:endParaRPr lang="en-US"/>
          </a:p>
        </p:txBody>
      </p:sp>
      <p:sp>
        <p:nvSpPr>
          <p:cNvPr id="3" name="Footer Placeholder 2">
            <a:extLst>
              <a:ext uri="{FF2B5EF4-FFF2-40B4-BE49-F238E27FC236}">
                <a16:creationId xmlns:a16="http://schemas.microsoft.com/office/drawing/2014/main" id="{C2447C68-4559-43A5-AD54-9A4D179EC4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836FEF-885D-4169-A2D8-6D066BF78F20}"/>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20287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652-7AD8-44D6-8D3E-073FF30C0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9EADA1-E61E-42D5-A18E-54FE0C94ED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141548-553F-431E-9266-FF3E3E4DE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4D923-966E-401C-92EA-EFBFA7AF13FE}"/>
              </a:ext>
            </a:extLst>
          </p:cNvPr>
          <p:cNvSpPr>
            <a:spLocks noGrp="1"/>
          </p:cNvSpPr>
          <p:nvPr>
            <p:ph type="dt" sz="half" idx="10"/>
          </p:nvPr>
        </p:nvSpPr>
        <p:spPr/>
        <p:txBody>
          <a:bodyPr/>
          <a:lstStyle/>
          <a:p>
            <a:fld id="{B271B3D7-1E65-4B24-9D81-AAA2A44CE959}" type="datetime1">
              <a:rPr lang="en-US" smtClean="0"/>
              <a:t>1/24/2020</a:t>
            </a:fld>
            <a:endParaRPr lang="en-US"/>
          </a:p>
        </p:txBody>
      </p:sp>
      <p:sp>
        <p:nvSpPr>
          <p:cNvPr id="6" name="Footer Placeholder 5">
            <a:extLst>
              <a:ext uri="{FF2B5EF4-FFF2-40B4-BE49-F238E27FC236}">
                <a16:creationId xmlns:a16="http://schemas.microsoft.com/office/drawing/2014/main" id="{179C39D3-8372-42ED-AD21-5F80725E5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58DA1-0279-4E19-A62D-2CAF5FAF150A}"/>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301715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9D81-C4A2-4D2A-9773-62A10346C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DA1109-E06B-4AF3-8120-FCD1B6F13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EDE06E-530E-428B-9A60-DE22B11B1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72BBD-7247-47D7-8A68-D89B635267E8}"/>
              </a:ext>
            </a:extLst>
          </p:cNvPr>
          <p:cNvSpPr>
            <a:spLocks noGrp="1"/>
          </p:cNvSpPr>
          <p:nvPr>
            <p:ph type="dt" sz="half" idx="10"/>
          </p:nvPr>
        </p:nvSpPr>
        <p:spPr/>
        <p:txBody>
          <a:bodyPr/>
          <a:lstStyle/>
          <a:p>
            <a:fld id="{C044A26D-D1BF-4645-A0DC-F3F3B08EC205}" type="datetime1">
              <a:rPr lang="en-US" smtClean="0"/>
              <a:t>1/24/2020</a:t>
            </a:fld>
            <a:endParaRPr lang="en-US"/>
          </a:p>
        </p:txBody>
      </p:sp>
      <p:sp>
        <p:nvSpPr>
          <p:cNvPr id="6" name="Footer Placeholder 5">
            <a:extLst>
              <a:ext uri="{FF2B5EF4-FFF2-40B4-BE49-F238E27FC236}">
                <a16:creationId xmlns:a16="http://schemas.microsoft.com/office/drawing/2014/main" id="{2A8F57E3-F92A-4BF2-ABE8-80BC3B102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FF2B8-9C7A-4E1D-A8ED-BC25C29E2869}"/>
              </a:ext>
            </a:extLst>
          </p:cNvPr>
          <p:cNvSpPr>
            <a:spLocks noGrp="1"/>
          </p:cNvSpPr>
          <p:nvPr>
            <p:ph type="sldNum" sz="quarter" idx="12"/>
          </p:nvPr>
        </p:nvSpPr>
        <p:spPr/>
        <p:txBody>
          <a:bodyPr/>
          <a:lstStyle/>
          <a:p>
            <a:fld id="{C3ADE47C-A565-4F8A-8A2A-3B615629A0FA}" type="slidenum">
              <a:rPr lang="en-US" smtClean="0"/>
              <a:t>‹#›</a:t>
            </a:fld>
            <a:endParaRPr lang="en-US"/>
          </a:p>
        </p:txBody>
      </p:sp>
    </p:spTree>
    <p:extLst>
      <p:ext uri="{BB962C8B-B14F-4D97-AF65-F5344CB8AC3E}">
        <p14:creationId xmlns:p14="http://schemas.microsoft.com/office/powerpoint/2010/main" val="312179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4A836-3877-4A2E-8DC1-77011FC88F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E04571-64D2-4C49-B7AC-2C42766E2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9294D-0ABA-4EAA-B0CA-1D7980582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B58A5-416A-43FA-BACE-05D721C76D40}" type="datetime1">
              <a:rPr lang="en-US" smtClean="0"/>
              <a:t>1/24/2020</a:t>
            </a:fld>
            <a:endParaRPr lang="en-US"/>
          </a:p>
        </p:txBody>
      </p:sp>
      <p:sp>
        <p:nvSpPr>
          <p:cNvPr id="5" name="Footer Placeholder 4">
            <a:extLst>
              <a:ext uri="{FF2B5EF4-FFF2-40B4-BE49-F238E27FC236}">
                <a16:creationId xmlns:a16="http://schemas.microsoft.com/office/drawing/2014/main" id="{83F7CF0A-F34E-4F5E-B5E7-90D1CA36B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48DC46-9430-44F3-8214-C406CE9C36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DE47C-A565-4F8A-8A2A-3B615629A0FA}" type="slidenum">
              <a:rPr lang="en-US" smtClean="0"/>
              <a:t>‹#›</a:t>
            </a:fld>
            <a:endParaRPr lang="en-US"/>
          </a:p>
        </p:txBody>
      </p:sp>
    </p:spTree>
    <p:extLst>
      <p:ext uri="{BB962C8B-B14F-4D97-AF65-F5344CB8AC3E}">
        <p14:creationId xmlns:p14="http://schemas.microsoft.com/office/powerpoint/2010/main" val="3934996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eehugger.com/corporate-responsibility/marks-spencer-shwopping-camapign.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hyperlink" Target="https://money.cnn.com/2017/12/26/news/retail-returns-landfill/index.html" TargetMode="External"/><Relationship Id="rId13" Type="http://schemas.openxmlformats.org/officeDocument/2006/relationships/hyperlink" Target="https://theoutline.com/post/2602/clothing-companies-are-trashing-unsold-merchandise-instead-of-donating-it?zd=1&amp;zi=qexjdsqg" TargetMode="External"/><Relationship Id="rId3" Type="http://schemas.openxmlformats.org/officeDocument/2006/relationships/hyperlink" Target="https://www.theguardian.com/fashion/2017/dec/06/landfill-becomes-the-latest-fashion-victim-in-australias-throwaway-clothes-culture" TargetMode="External"/><Relationship Id="rId7" Type="http://schemas.openxmlformats.org/officeDocument/2006/relationships/hyperlink" Target="https://www.bloomberg.com/opinion/articles/2019-11-13/those-amazon-returns-they-re-killing-the-environment" TargetMode="External"/><Relationship Id="rId12" Type="http://schemas.openxmlformats.org/officeDocument/2006/relationships/hyperlink" Target="https://www.treehugger.com/corporate-responsibility/marks-spencer-shwopping-camapign.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pixelpool.com/hm-and-their-billion-dollar-apparel-mountain/" TargetMode="External"/><Relationship Id="rId11" Type="http://schemas.openxmlformats.org/officeDocument/2006/relationships/hyperlink" Target="https://www.bbc.com/news/business-44885983" TargetMode="External"/><Relationship Id="rId5" Type="http://schemas.openxmlformats.org/officeDocument/2006/relationships/hyperlink" Target="https://www.bbc.com/news/world-44968561" TargetMode="External"/><Relationship Id="rId15" Type="http://schemas.openxmlformats.org/officeDocument/2006/relationships/image" Target="../media/image16.png"/><Relationship Id="rId10" Type="http://schemas.openxmlformats.org/officeDocument/2006/relationships/hyperlink" Target="https://www.optoro.com/" TargetMode="External"/><Relationship Id="rId4" Type="http://schemas.openxmlformats.org/officeDocument/2006/relationships/hyperlink" Target="https://www.theguardian.com/fashion/2017/jul/29/fashion-must-fight-scourge-dumped-clothing-landfill" TargetMode="External"/><Relationship Id="rId9" Type="http://schemas.openxmlformats.org/officeDocument/2006/relationships/hyperlink" Target="https://edelivery.net/2019/12/ikea-implements-returns-management-tech-streamline-circular-business-model/" TargetMode="External"/><Relationship Id="rId14" Type="http://schemas.openxmlformats.org/officeDocument/2006/relationships/hyperlink" Target="https://theoutline.com/post/2602/clothing-companies-are-trashing-unsold-merchandise-instead-of-donating-it?zd=2&amp;zi=qexjdsq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pixelpool.com/hm-and-their-billion-dollar-apparel-mountain/" TargetMode="External"/><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hyperlink" Target="https://about.hm.com/content/dam/hmgroup/groupsite/documents/en/cision/2018/03/2145888_en.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oney.cnn.com/2017/12/26/news/retail-returns-landfill/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hyperlink" Target="https://money.cnn.com/2017/12/26/news/retail-returns-landfill/index.html" TargetMode="External"/><Relationship Id="rId3" Type="http://schemas.openxmlformats.org/officeDocument/2006/relationships/image" Target="../media/image26.jpeg"/><Relationship Id="rId7" Type="http://schemas.openxmlformats.org/officeDocument/2006/relationships/hyperlink" Target="https://www.optor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oughtco.com/us-population-through-history-1435268" TargetMode="External"/><Relationship Id="rId5" Type="http://schemas.openxmlformats.org/officeDocument/2006/relationships/hyperlink" Target="https://www.ted.com/talks/aparna_mehta_where_do_your_online_returns_go/transcript?language=en#t-417543" TargetMode="External"/><Relationship Id="rId4" Type="http://schemas.openxmlformats.org/officeDocument/2006/relationships/hyperlink" Target="https://www.theguardian.com/fashion/2017/jul/29/fashion-must-fight-scourge-dumped-clothing-landfi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latimes.com/business/story/2019-11-13/amazon-returns-are-killing-the-environmen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bbcearth.com/blog/%3Farticle%3Dyour-brand-new-returns-end-up-in-landfil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67E011-FA33-4157-B8EE-AD3D7619DAF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166" b="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0AE146E-245F-4198-A39B-3C27F6D0328B}"/>
              </a:ext>
            </a:extLst>
          </p:cNvPr>
          <p:cNvSpPr>
            <a:spLocks noGrp="1"/>
          </p:cNvSpPr>
          <p:nvPr>
            <p:ph type="title"/>
          </p:nvPr>
        </p:nvSpPr>
        <p:spPr>
          <a:xfrm>
            <a:off x="523875" y="5317240"/>
            <a:ext cx="11210925" cy="744836"/>
          </a:xfrm>
        </p:spPr>
        <p:txBody>
          <a:bodyPr vert="horz" lIns="91440" tIns="45720" rIns="91440" bIns="45720" rtlCol="0" anchor="ctr">
            <a:normAutofit fontScale="90000"/>
          </a:bodyPr>
          <a:lstStyle/>
          <a:p>
            <a:pPr algn="ctr"/>
            <a:r>
              <a:rPr lang="en-US" sz="3600" b="1" dirty="0">
                <a:solidFill>
                  <a:schemeClr val="tx1">
                    <a:lumMod val="85000"/>
                    <a:lumOff val="15000"/>
                  </a:schemeClr>
                </a:solidFill>
              </a:rPr>
              <a:t>CSE 3330 Spring 2020 Project 2: Online Return induced Trash [1]</a:t>
            </a:r>
            <a:endParaRPr lang="en-US" sz="3600" dirty="0">
              <a:solidFill>
                <a:schemeClr val="tx1">
                  <a:lumMod val="85000"/>
                  <a:lumOff val="15000"/>
                </a:schemeClr>
              </a:solidFill>
            </a:endParaRP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0FC6F00-B190-4D9A-B0BF-45ED894690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C3ADE47C-A565-4F8A-8A2A-3B615629A0FA}" type="slidenum">
              <a:rPr lang="en-US">
                <a:solidFill>
                  <a:srgbClr val="FFFFFF"/>
                </a:solidFill>
              </a:rPr>
              <a:pPr defTabSz="457200">
                <a:spcAft>
                  <a:spcPts val="600"/>
                </a:spcAft>
              </a:pPr>
              <a:t>1</a:t>
            </a:fld>
            <a:endParaRPr lang="en-US">
              <a:solidFill>
                <a:srgbClr val="FFFFFF"/>
              </a:solidFill>
            </a:endParaRPr>
          </a:p>
        </p:txBody>
      </p:sp>
    </p:spTree>
    <p:extLst>
      <p:ext uri="{BB962C8B-B14F-4D97-AF65-F5344CB8AC3E}">
        <p14:creationId xmlns:p14="http://schemas.microsoft.com/office/powerpoint/2010/main" val="4288846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74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C35D5-1C68-419C-946A-2DE0A8F0FE2B}"/>
              </a:ext>
            </a:extLst>
          </p:cNvPr>
          <p:cNvSpPr>
            <a:spLocks noGrp="1"/>
          </p:cNvSpPr>
          <p:nvPr>
            <p:ph type="title"/>
          </p:nvPr>
        </p:nvSpPr>
        <p:spPr>
          <a:xfrm>
            <a:off x="524256" y="4767072"/>
            <a:ext cx="6861597" cy="1625210"/>
          </a:xfrm>
        </p:spPr>
        <p:txBody>
          <a:bodyPr>
            <a:normAutofit fontScale="90000"/>
          </a:bodyPr>
          <a:lstStyle/>
          <a:p>
            <a:pPr algn="r"/>
            <a:r>
              <a:rPr lang="en-US" dirty="0">
                <a:solidFill>
                  <a:schemeClr val="bg1"/>
                </a:solidFill>
              </a:rPr>
              <a:t>Phase 3:</a:t>
            </a:r>
            <a:br>
              <a:rPr lang="en-US" dirty="0">
                <a:solidFill>
                  <a:schemeClr val="bg1"/>
                </a:solidFill>
              </a:rPr>
            </a:br>
            <a:r>
              <a:rPr lang="en-US" dirty="0">
                <a:solidFill>
                  <a:schemeClr val="bg1"/>
                </a:solidFill>
              </a:rPr>
              <a:t>Create data, queries, views, web interface, consume data files</a:t>
            </a:r>
          </a:p>
        </p:txBody>
      </p:sp>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5191F6-395C-45A7-BBEE-52606310B2A7}"/>
              </a:ext>
            </a:extLst>
          </p:cNvPr>
          <p:cNvSpPr>
            <a:spLocks noGrp="1"/>
          </p:cNvSpPr>
          <p:nvPr>
            <p:ph idx="1"/>
          </p:nvPr>
        </p:nvSpPr>
        <p:spPr>
          <a:xfrm>
            <a:off x="6673174" y="917725"/>
            <a:ext cx="5179653" cy="4852362"/>
          </a:xfrm>
        </p:spPr>
        <p:txBody>
          <a:bodyPr anchor="ctr">
            <a:normAutofit/>
          </a:bodyPr>
          <a:lstStyle/>
          <a:p>
            <a:pPr lvl="2"/>
            <a:r>
              <a:rPr lang="en-US" dirty="0">
                <a:solidFill>
                  <a:schemeClr val="bg1"/>
                </a:solidFill>
              </a:rPr>
              <a:t>Create and load data into the relational database, </a:t>
            </a:r>
          </a:p>
          <a:p>
            <a:pPr lvl="2"/>
            <a:r>
              <a:rPr lang="en-US" dirty="0">
                <a:solidFill>
                  <a:schemeClr val="bg1"/>
                </a:solidFill>
              </a:rPr>
              <a:t>Write queries in SQL</a:t>
            </a:r>
          </a:p>
          <a:p>
            <a:pPr lvl="2"/>
            <a:r>
              <a:rPr lang="en-US" dirty="0">
                <a:solidFill>
                  <a:schemeClr val="bg1"/>
                </a:solidFill>
              </a:rPr>
              <a:t>Have at least one view. </a:t>
            </a:r>
          </a:p>
          <a:p>
            <a:pPr lvl="2"/>
            <a:r>
              <a:rPr lang="en-US" dirty="0">
                <a:solidFill>
                  <a:schemeClr val="bg1"/>
                </a:solidFill>
              </a:rPr>
              <a:t>Program a web interface to enter query parameters and display query results to solve their business needs</a:t>
            </a:r>
          </a:p>
          <a:p>
            <a:pPr lvl="2"/>
            <a:r>
              <a:rPr lang="en-US" dirty="0">
                <a:solidFill>
                  <a:schemeClr val="bg1"/>
                </a:solidFill>
              </a:rPr>
              <a:t>Generate/consume data files for/from other projects</a:t>
            </a:r>
          </a:p>
          <a:p>
            <a:pPr lvl="2"/>
            <a:r>
              <a:rPr lang="en-US" dirty="0">
                <a:solidFill>
                  <a:schemeClr val="bg1"/>
                </a:solidFill>
              </a:rPr>
              <a:t>Present how your database and interface  fulfill your business needs</a:t>
            </a:r>
          </a:p>
          <a:p>
            <a:pPr lvl="2"/>
            <a:r>
              <a:rPr lang="en-US" dirty="0">
                <a:solidFill>
                  <a:schemeClr val="bg1"/>
                </a:solidFill>
              </a:rPr>
              <a:t>Present how your company alleviates the returned-apparel based trash problem</a:t>
            </a:r>
          </a:p>
          <a:p>
            <a:endParaRPr lang="en-US" sz="1900" dirty="0">
              <a:solidFill>
                <a:srgbClr val="FFFFFF"/>
              </a:solidFill>
            </a:endParaRPr>
          </a:p>
        </p:txBody>
      </p:sp>
      <p:sp>
        <p:nvSpPr>
          <p:cNvPr id="4" name="Slide Number Placeholder 3">
            <a:extLst>
              <a:ext uri="{FF2B5EF4-FFF2-40B4-BE49-F238E27FC236}">
                <a16:creationId xmlns:a16="http://schemas.microsoft.com/office/drawing/2014/main" id="{BB3DC145-3D51-4492-9699-DE004050822B}"/>
              </a:ext>
            </a:extLst>
          </p:cNvPr>
          <p:cNvSpPr>
            <a:spLocks noGrp="1"/>
          </p:cNvSpPr>
          <p:nvPr>
            <p:ph type="sldNum" sz="quarter" idx="12"/>
          </p:nvPr>
        </p:nvSpPr>
        <p:spPr>
          <a:xfrm>
            <a:off x="10480391" y="6535157"/>
            <a:ext cx="973667" cy="274320"/>
          </a:xfrm>
        </p:spPr>
        <p:txBody>
          <a:bodyPr>
            <a:normAutofit/>
          </a:bodyPr>
          <a:lstStyle/>
          <a:p>
            <a:pPr>
              <a:spcAft>
                <a:spcPts val="600"/>
              </a:spcAft>
            </a:pPr>
            <a:fld id="{C3ADE47C-A565-4F8A-8A2A-3B615629A0FA}" type="slidenum">
              <a:rPr lang="en-US" sz="1050">
                <a:solidFill>
                  <a:schemeClr val="tx1">
                    <a:lumMod val="50000"/>
                    <a:lumOff val="50000"/>
                  </a:schemeClr>
                </a:solidFill>
              </a:rPr>
              <a:pPr>
                <a:spcAft>
                  <a:spcPts val="600"/>
                </a:spcAft>
              </a:pPr>
              <a:t>10</a:t>
            </a:fld>
            <a:endParaRPr lang="en-US" sz="1050">
              <a:solidFill>
                <a:schemeClr val="tx1">
                  <a:lumMod val="50000"/>
                  <a:lumOff val="50000"/>
                </a:schemeClr>
              </a:solidFill>
            </a:endParaRPr>
          </a:p>
        </p:txBody>
      </p:sp>
      <p:sp>
        <p:nvSpPr>
          <p:cNvPr id="5" name="Content Placeholder 2">
            <a:extLst>
              <a:ext uri="{FF2B5EF4-FFF2-40B4-BE49-F238E27FC236}">
                <a16:creationId xmlns:a16="http://schemas.microsoft.com/office/drawing/2014/main" id="{92CB7495-FD8B-4D49-9E85-4F8F5D335520}"/>
              </a:ext>
            </a:extLst>
          </p:cNvPr>
          <p:cNvSpPr txBox="1">
            <a:spLocks/>
          </p:cNvSpPr>
          <p:nvPr/>
        </p:nvSpPr>
        <p:spPr>
          <a:xfrm>
            <a:off x="7523028" y="5491900"/>
            <a:ext cx="4329799" cy="10432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800" dirty="0">
                <a:solidFill>
                  <a:schemeClr val="bg1"/>
                </a:solidFill>
              </a:rPr>
              <a:t>Photo credit: </a:t>
            </a:r>
            <a:r>
              <a:rPr lang="en-US" sz="1800" dirty="0">
                <a:solidFill>
                  <a:schemeClr val="bg1"/>
                </a:solidFill>
                <a:hlinkClick r:id="rId3">
                  <a:extLst>
                    <a:ext uri="{A12FA001-AC4F-418D-AE19-62706E023703}">
                      <ahyp:hlinkClr xmlns:ahyp="http://schemas.microsoft.com/office/drawing/2018/hyperlinkcolor" val="tx"/>
                    </a:ext>
                  </a:extLst>
                </a:hlinkClick>
              </a:rPr>
              <a:t>https://www.treehugger.com/corporate-responsibility/marks-spencer-shwopping-camapign.html</a:t>
            </a:r>
            <a:endParaRPr lang="en-US" sz="1800" dirty="0">
              <a:solidFill>
                <a:schemeClr val="bg1"/>
              </a:solidFill>
            </a:endParaRPr>
          </a:p>
        </p:txBody>
      </p:sp>
      <p:pic>
        <p:nvPicPr>
          <p:cNvPr id="6" name="Picture 5">
            <a:extLst>
              <a:ext uri="{FF2B5EF4-FFF2-40B4-BE49-F238E27FC236}">
                <a16:creationId xmlns:a16="http://schemas.microsoft.com/office/drawing/2014/main" id="{5617F240-1DEC-457A-B316-12E6EFB24DB0}"/>
              </a:ext>
            </a:extLst>
          </p:cNvPr>
          <p:cNvPicPr>
            <a:picLocks noChangeAspect="1"/>
          </p:cNvPicPr>
          <p:nvPr/>
        </p:nvPicPr>
        <p:blipFill>
          <a:blip r:embed="rId4"/>
          <a:stretch>
            <a:fillRect/>
          </a:stretch>
        </p:blipFill>
        <p:spPr>
          <a:xfrm>
            <a:off x="339173" y="295530"/>
            <a:ext cx="7046680" cy="4173545"/>
          </a:xfrm>
          <a:prstGeom prst="rect">
            <a:avLst/>
          </a:prstGeom>
        </p:spPr>
      </p:pic>
    </p:spTree>
    <p:extLst>
      <p:ext uri="{BB962C8B-B14F-4D97-AF65-F5344CB8AC3E}">
        <p14:creationId xmlns:p14="http://schemas.microsoft.com/office/powerpoint/2010/main" val="166160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35D5-1C68-419C-946A-2DE0A8F0FE2B}"/>
              </a:ext>
            </a:extLst>
          </p:cNvPr>
          <p:cNvSpPr>
            <a:spLocks noGrp="1"/>
          </p:cNvSpPr>
          <p:nvPr>
            <p:ph type="title"/>
          </p:nvPr>
        </p:nvSpPr>
        <p:spPr>
          <a:xfrm>
            <a:off x="511153" y="272607"/>
            <a:ext cx="5314536" cy="1325563"/>
          </a:xfrm>
        </p:spPr>
        <p:txBody>
          <a:bodyPr>
            <a:normAutofit/>
          </a:bodyPr>
          <a:lstStyle/>
          <a:p>
            <a:r>
              <a:rPr lang="en-US" dirty="0"/>
              <a:t>Some Ideas</a:t>
            </a:r>
          </a:p>
        </p:txBody>
      </p:sp>
      <p:sp>
        <p:nvSpPr>
          <p:cNvPr id="3" name="Content Placeholder 2">
            <a:extLst>
              <a:ext uri="{FF2B5EF4-FFF2-40B4-BE49-F238E27FC236}">
                <a16:creationId xmlns:a16="http://schemas.microsoft.com/office/drawing/2014/main" id="{FF5191F6-395C-45A7-BBEE-52606310B2A7}"/>
              </a:ext>
            </a:extLst>
          </p:cNvPr>
          <p:cNvSpPr>
            <a:spLocks noGrp="1"/>
          </p:cNvSpPr>
          <p:nvPr>
            <p:ph idx="1"/>
          </p:nvPr>
        </p:nvSpPr>
        <p:spPr>
          <a:xfrm>
            <a:off x="-827670" y="1203060"/>
            <a:ext cx="7410450" cy="5654940"/>
          </a:xfrm>
        </p:spPr>
        <p:txBody>
          <a:bodyPr anchor="t">
            <a:normAutofit fontScale="85000" lnSpcReduction="10000"/>
          </a:bodyPr>
          <a:lstStyle/>
          <a:p>
            <a:pPr lvl="2"/>
            <a:r>
              <a:rPr lang="en-US" u="sng" dirty="0">
                <a:hlinkClick r:id="rId3">
                  <a:extLst>
                    <a:ext uri="{A12FA001-AC4F-418D-AE19-62706E023703}">
                      <ahyp:hlinkClr xmlns:ahyp="http://schemas.microsoft.com/office/drawing/2018/hyperlinkcolor" val="tx"/>
                    </a:ext>
                  </a:extLst>
                </a:hlinkClick>
              </a:rPr>
              <a:t>https://www.theguardian.com/fashion/2017/dec/06/landfill-becomes-the-latest-fashion-victim-in-australias-throwaway-clothes-culture</a:t>
            </a:r>
            <a:endParaRPr lang="en-US" u="sng" dirty="0"/>
          </a:p>
          <a:p>
            <a:pPr lvl="2"/>
            <a:r>
              <a:rPr lang="en-US" dirty="0">
                <a:hlinkClick r:id="rId4">
                  <a:extLst>
                    <a:ext uri="{A12FA001-AC4F-418D-AE19-62706E023703}">
                      <ahyp:hlinkClr xmlns:ahyp="http://schemas.microsoft.com/office/drawing/2018/hyperlinkcolor" val="tx"/>
                    </a:ext>
                  </a:extLst>
                </a:hlinkClick>
              </a:rPr>
              <a:t>https://www.theguardian.com/fashion/2017/jul/29/fashion-must-fight-scourge-dumped-clothing-landfill</a:t>
            </a:r>
            <a:endParaRPr lang="en-US" dirty="0"/>
          </a:p>
          <a:p>
            <a:pPr lvl="2"/>
            <a:r>
              <a:rPr lang="en-US" dirty="0">
                <a:hlinkClick r:id="rId5">
                  <a:extLst>
                    <a:ext uri="{A12FA001-AC4F-418D-AE19-62706E023703}">
                      <ahyp:hlinkClr xmlns:ahyp="http://schemas.microsoft.com/office/drawing/2018/hyperlinkcolor" val="tx"/>
                    </a:ext>
                  </a:extLst>
                </a:hlinkClick>
              </a:rPr>
              <a:t>https://www.bbc.com/news/world-44968561</a:t>
            </a:r>
            <a:endParaRPr lang="en-US" dirty="0"/>
          </a:p>
          <a:p>
            <a:pPr lvl="2"/>
            <a:r>
              <a:rPr lang="en-US" dirty="0">
                <a:hlinkClick r:id="rId6">
                  <a:extLst>
                    <a:ext uri="{A12FA001-AC4F-418D-AE19-62706E023703}">
                      <ahyp:hlinkClr xmlns:ahyp="http://schemas.microsoft.com/office/drawing/2018/hyperlinkcolor" val="tx"/>
                    </a:ext>
                  </a:extLst>
                </a:hlinkClick>
              </a:rPr>
              <a:t>https://pixelpool.com/hm-and-their-billion-dollar-apparel-mountain/</a:t>
            </a:r>
            <a:r>
              <a:rPr lang="en-US" dirty="0"/>
              <a:t> </a:t>
            </a:r>
          </a:p>
          <a:p>
            <a:pPr lvl="2"/>
            <a:r>
              <a:rPr lang="en-US" u="sng" dirty="0">
                <a:hlinkClick r:id="rId7">
                  <a:extLst>
                    <a:ext uri="{A12FA001-AC4F-418D-AE19-62706E023703}">
                      <ahyp:hlinkClr xmlns:ahyp="http://schemas.microsoft.com/office/drawing/2018/hyperlinkcolor" val="tx"/>
                    </a:ext>
                  </a:extLst>
                </a:hlinkClick>
              </a:rPr>
              <a:t>https://www.bloomberg.com/opinion/articles/2019-11-13/those-amazon-returns-they-re-killing-the-environment</a:t>
            </a:r>
            <a:endParaRPr lang="en-US" u="sng" dirty="0"/>
          </a:p>
          <a:p>
            <a:pPr lvl="2"/>
            <a:r>
              <a:rPr lang="en-US" u="sng" dirty="0">
                <a:hlinkClick r:id="rId8">
                  <a:extLst>
                    <a:ext uri="{A12FA001-AC4F-418D-AE19-62706E023703}">
                      <ahyp:hlinkClr xmlns:ahyp="http://schemas.microsoft.com/office/drawing/2018/hyperlinkcolor" val="tx"/>
                    </a:ext>
                  </a:extLst>
                </a:hlinkClick>
              </a:rPr>
              <a:t>https://money.cnn.com/2017/12/26/news/retail-returns-landfill/index.html</a:t>
            </a:r>
            <a:endParaRPr lang="en-US" dirty="0"/>
          </a:p>
          <a:p>
            <a:pPr lvl="2"/>
            <a:r>
              <a:rPr lang="en-US" u="sng" dirty="0">
                <a:hlinkClick r:id="rId9">
                  <a:extLst>
                    <a:ext uri="{A12FA001-AC4F-418D-AE19-62706E023703}">
                      <ahyp:hlinkClr xmlns:ahyp="http://schemas.microsoft.com/office/drawing/2018/hyperlinkcolor" val="tx"/>
                    </a:ext>
                  </a:extLst>
                </a:hlinkClick>
              </a:rPr>
              <a:t>https://edelivery.net/2019/12/ikea-implements-returns-management-tech-streamline-circular-business-model/</a:t>
            </a:r>
            <a:endParaRPr lang="en-US" u="sng" dirty="0"/>
          </a:p>
          <a:p>
            <a:pPr lvl="2"/>
            <a:r>
              <a:rPr lang="en-US" u="sng" dirty="0">
                <a:hlinkClick r:id="rId10">
                  <a:extLst>
                    <a:ext uri="{A12FA001-AC4F-418D-AE19-62706E023703}">
                      <ahyp:hlinkClr xmlns:ahyp="http://schemas.microsoft.com/office/drawing/2018/hyperlinkcolor" val="tx"/>
                    </a:ext>
                  </a:extLst>
                </a:hlinkClick>
              </a:rPr>
              <a:t>https://www.optoro.com/</a:t>
            </a:r>
            <a:endParaRPr lang="en-US" u="sng" dirty="0"/>
          </a:p>
          <a:p>
            <a:pPr lvl="2"/>
            <a:r>
              <a:rPr lang="en-US" dirty="0">
                <a:hlinkClick r:id="rId11">
                  <a:extLst>
                    <a:ext uri="{A12FA001-AC4F-418D-AE19-62706E023703}">
                      <ahyp:hlinkClr xmlns:ahyp="http://schemas.microsoft.com/office/drawing/2018/hyperlinkcolor" val="tx"/>
                    </a:ext>
                  </a:extLst>
                </a:hlinkClick>
              </a:rPr>
              <a:t>https://www.bbc.com/news/business-44885983</a:t>
            </a:r>
            <a:endParaRPr lang="en-US" dirty="0"/>
          </a:p>
          <a:p>
            <a:pPr lvl="2"/>
            <a:r>
              <a:rPr lang="en-US" dirty="0">
                <a:hlinkClick r:id="rId12">
                  <a:extLst>
                    <a:ext uri="{A12FA001-AC4F-418D-AE19-62706E023703}">
                      <ahyp:hlinkClr xmlns:ahyp="http://schemas.microsoft.com/office/drawing/2018/hyperlinkcolor" val="tx"/>
                    </a:ext>
                  </a:extLst>
                </a:hlinkClick>
              </a:rPr>
              <a:t>https://www.treehugger.com/corporate-responsibility/marks-spencer-shwopping-camapign.html</a:t>
            </a:r>
            <a:endParaRPr lang="en-US" dirty="0"/>
          </a:p>
          <a:p>
            <a:pPr lvl="2"/>
            <a:r>
              <a:rPr lang="en-US" dirty="0">
                <a:hlinkClick r:id="rId13">
                  <a:extLst>
                    <a:ext uri="{A12FA001-AC4F-418D-AE19-62706E023703}">
                      <ahyp:hlinkClr xmlns:ahyp="http://schemas.microsoft.com/office/drawing/2018/hyperlinkcolor" val="tx"/>
                    </a:ext>
                  </a:extLst>
                </a:hlinkClick>
              </a:rPr>
              <a:t>https://theoutline.com/post/2602/clothing-companies-are-trashing-unsold-merchandise-instead-of-donating-it?zd=1&amp;zi=qexjdsqg</a:t>
            </a:r>
            <a:endParaRPr lang="en-US" dirty="0"/>
          </a:p>
          <a:p>
            <a:pPr lvl="2"/>
            <a:r>
              <a:rPr lang="en-US" dirty="0">
                <a:hlinkClick r:id="rId11">
                  <a:extLst>
                    <a:ext uri="{A12FA001-AC4F-418D-AE19-62706E023703}">
                      <ahyp:hlinkClr xmlns:ahyp="http://schemas.microsoft.com/office/drawing/2018/hyperlinkcolor" val="tx"/>
                    </a:ext>
                  </a:extLst>
                </a:hlinkClick>
              </a:rPr>
              <a:t>https://www.bbc.com/news/business-44885983</a:t>
            </a:r>
            <a:endParaRPr lang="en-US" dirty="0"/>
          </a:p>
          <a:p>
            <a:pPr lvl="2"/>
            <a:r>
              <a:rPr lang="en-US" dirty="0">
                <a:hlinkClick r:id="rId14">
                  <a:extLst>
                    <a:ext uri="{A12FA001-AC4F-418D-AE19-62706E023703}">
                      <ahyp:hlinkClr xmlns:ahyp="http://schemas.microsoft.com/office/drawing/2018/hyperlinkcolor" val="tx"/>
                    </a:ext>
                  </a:extLst>
                </a:hlinkClick>
              </a:rPr>
              <a:t>https://theoutline.com/post/2602/clothing-companies-are-trashing-unsold-merchandise-instead-of-donating-it?zd=2&amp;zi=qexjdsqg</a:t>
            </a:r>
            <a:endParaRPr lang="en-US" dirty="0"/>
          </a:p>
          <a:p>
            <a:pPr lvl="2"/>
            <a:endParaRPr lang="en-US" dirty="0"/>
          </a:p>
          <a:p>
            <a:pPr lvl="2"/>
            <a:endParaRPr lang="en-US" dirty="0"/>
          </a:p>
          <a:p>
            <a:pPr lvl="2"/>
            <a:endParaRPr lang="en-US" sz="1100" dirty="0"/>
          </a:p>
        </p:txBody>
      </p:sp>
      <p:sp>
        <p:nvSpPr>
          <p:cNvPr id="137" name="Freeform: Shape 13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Image result for image ideas">
            <a:extLst>
              <a:ext uri="{FF2B5EF4-FFF2-40B4-BE49-F238E27FC236}">
                <a16:creationId xmlns:a16="http://schemas.microsoft.com/office/drawing/2014/main" id="{B292D73D-DF83-4446-AB0A-6BBDE49F28CC}"/>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884057" y="1598170"/>
            <a:ext cx="3796790" cy="18864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E5DE508-D3F2-4E41-980B-69AC579A8BB6}"/>
              </a:ext>
            </a:extLst>
          </p:cNvPr>
          <p:cNvSpPr>
            <a:spLocks noGrp="1"/>
          </p:cNvSpPr>
          <p:nvPr>
            <p:ph type="sldNum" sz="quarter" idx="12"/>
          </p:nvPr>
        </p:nvSpPr>
        <p:spPr>
          <a:xfrm>
            <a:off x="9247414" y="6374969"/>
            <a:ext cx="2743200" cy="365125"/>
          </a:xfrm>
        </p:spPr>
        <p:txBody>
          <a:bodyPr/>
          <a:lstStyle/>
          <a:p>
            <a:fld id="{C3ADE47C-A565-4F8A-8A2A-3B615629A0FA}" type="slidenum">
              <a:rPr lang="en-US" sz="2800" smtClean="0"/>
              <a:t>11</a:t>
            </a:fld>
            <a:endParaRPr lang="en-US" sz="2800"/>
          </a:p>
        </p:txBody>
      </p:sp>
    </p:spTree>
    <p:extLst>
      <p:ext uri="{BB962C8B-B14F-4D97-AF65-F5344CB8AC3E}">
        <p14:creationId xmlns:p14="http://schemas.microsoft.com/office/powerpoint/2010/main" val="251953272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937C-DC8A-429D-B234-D310837970EE}"/>
              </a:ext>
            </a:extLst>
          </p:cNvPr>
          <p:cNvSpPr>
            <a:spLocks noGrp="1"/>
          </p:cNvSpPr>
          <p:nvPr>
            <p:ph type="title"/>
          </p:nvPr>
        </p:nvSpPr>
        <p:spPr>
          <a:xfrm>
            <a:off x="801098" y="1396289"/>
            <a:ext cx="6724010" cy="1325563"/>
          </a:xfrm>
        </p:spPr>
        <p:txBody>
          <a:bodyPr>
            <a:normAutofit/>
          </a:bodyPr>
          <a:lstStyle/>
          <a:p>
            <a:r>
              <a:rPr lang="en-US" dirty="0"/>
              <a:t>Track, Count, Remind, Resell</a:t>
            </a:r>
            <a:endParaRPr lang="en-US" sz="1800" dirty="0"/>
          </a:p>
        </p:txBody>
      </p:sp>
      <p:sp>
        <p:nvSpPr>
          <p:cNvPr id="3" name="Content Placeholder 2">
            <a:extLst>
              <a:ext uri="{FF2B5EF4-FFF2-40B4-BE49-F238E27FC236}">
                <a16:creationId xmlns:a16="http://schemas.microsoft.com/office/drawing/2014/main" id="{F8E87A1F-5870-42C0-B4EE-276E019CC758}"/>
              </a:ext>
            </a:extLst>
          </p:cNvPr>
          <p:cNvSpPr>
            <a:spLocks noGrp="1"/>
          </p:cNvSpPr>
          <p:nvPr>
            <p:ph idx="1"/>
          </p:nvPr>
        </p:nvSpPr>
        <p:spPr>
          <a:xfrm>
            <a:off x="130629" y="2721852"/>
            <a:ext cx="8210937" cy="3763066"/>
          </a:xfrm>
        </p:spPr>
        <p:txBody>
          <a:bodyPr anchor="t">
            <a:normAutofit/>
          </a:bodyPr>
          <a:lstStyle/>
          <a:p>
            <a:r>
              <a:rPr lang="en-US" sz="1800" dirty="0">
                <a:hlinkClick r:id="rId3">
                  <a:extLst>
                    <a:ext uri="{A12FA001-AC4F-418D-AE19-62706E023703}">
                      <ahyp:hlinkClr xmlns:ahyp="http://schemas.microsoft.com/office/drawing/2018/hyperlinkcolor" val="tx"/>
                    </a:ext>
                  </a:extLst>
                </a:hlinkClick>
              </a:rPr>
              <a:t>https://pixelpool.com/hm-and-their-billion-dollar-apparel-mountain/</a:t>
            </a:r>
            <a:endParaRPr lang="en-US" sz="1800" dirty="0"/>
          </a:p>
          <a:p>
            <a:r>
              <a:rPr lang="en-US" dirty="0"/>
              <a:t>When H&amp;M shared their latest </a:t>
            </a:r>
            <a:r>
              <a:rPr lang="en-US" i="1" dirty="0">
                <a:hlinkClick r:id="rId4"/>
              </a:rPr>
              <a:t>quarterly report</a:t>
            </a:r>
            <a:r>
              <a:rPr lang="en-US" dirty="0"/>
              <a:t>, they recorded a decline in operating profit of 61% in the three months through February. Making their shares plummet to the lowest closing price since 2005. This, however, was not the biggest surprise in the quarterly report. H&amp;M reported a gigantic pile of unsold clothing, with a value of 3.7 billion euro’s. </a:t>
            </a:r>
            <a:endParaRPr lang="en-US" sz="1800" dirty="0"/>
          </a:p>
          <a:p>
            <a:endParaRPr lang="en-US" sz="1800" dirty="0"/>
          </a:p>
          <a:p>
            <a:endParaRPr lang="en-US" sz="1800" dirty="0"/>
          </a:p>
        </p:txBody>
      </p:sp>
      <p:sp>
        <p:nvSpPr>
          <p:cNvPr id="192" name="Freeform: Shape 191">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68F057E-B286-416D-9AB7-BBCD03163070}"/>
              </a:ext>
            </a:extLst>
          </p:cNvPr>
          <p:cNvSpPr>
            <a:spLocks noGrp="1"/>
          </p:cNvSpPr>
          <p:nvPr>
            <p:ph type="sldNum" sz="quarter" idx="12"/>
          </p:nvPr>
        </p:nvSpPr>
        <p:spPr>
          <a:xfrm>
            <a:off x="9448800" y="6484918"/>
            <a:ext cx="2743200" cy="365125"/>
          </a:xfrm>
        </p:spPr>
        <p:txBody>
          <a:bodyPr/>
          <a:lstStyle/>
          <a:p>
            <a:fld id="{C3ADE47C-A565-4F8A-8A2A-3B615629A0FA}" type="slidenum">
              <a:rPr lang="en-US" sz="2800" smtClean="0">
                <a:solidFill>
                  <a:schemeClr val="bg1"/>
                </a:solidFill>
              </a:rPr>
              <a:t>12</a:t>
            </a:fld>
            <a:endParaRPr lang="en-US" sz="2800">
              <a:solidFill>
                <a:schemeClr val="bg1"/>
              </a:solidFill>
            </a:endParaRPr>
          </a:p>
        </p:txBody>
      </p:sp>
      <p:pic>
        <p:nvPicPr>
          <p:cNvPr id="8194" name="Picture 2" descr="Image result for track inventory">
            <a:extLst>
              <a:ext uri="{FF2B5EF4-FFF2-40B4-BE49-F238E27FC236}">
                <a16:creationId xmlns:a16="http://schemas.microsoft.com/office/drawing/2014/main" id="{CF79BFD3-D04F-42C8-BDBA-2D191F4F0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737" y="7957"/>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track inventory">
            <a:extLst>
              <a:ext uri="{FF2B5EF4-FFF2-40B4-BE49-F238E27FC236}">
                <a16:creationId xmlns:a16="http://schemas.microsoft.com/office/drawing/2014/main" id="{68C3CE13-72B1-42B1-BAE5-CE57827E60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263" y="1657523"/>
            <a:ext cx="1963947" cy="14522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8CF00B-0186-43E0-A180-C6A52E12D63B}"/>
              </a:ext>
            </a:extLst>
          </p:cNvPr>
          <p:cNvPicPr>
            <a:picLocks noChangeAspect="1"/>
          </p:cNvPicPr>
          <p:nvPr/>
        </p:nvPicPr>
        <p:blipFill>
          <a:blip r:embed="rId7"/>
          <a:stretch>
            <a:fillRect/>
          </a:stretch>
        </p:blipFill>
        <p:spPr>
          <a:xfrm>
            <a:off x="8641863" y="1683568"/>
            <a:ext cx="914400" cy="1400175"/>
          </a:xfrm>
          <a:prstGeom prst="rect">
            <a:avLst/>
          </a:prstGeom>
        </p:spPr>
      </p:pic>
      <p:pic>
        <p:nvPicPr>
          <p:cNvPr id="8200" name="Picture 8" descr="Image result for resale clothes">
            <a:extLst>
              <a:ext uri="{FF2B5EF4-FFF2-40B4-BE49-F238E27FC236}">
                <a16:creationId xmlns:a16="http://schemas.microsoft.com/office/drawing/2014/main" id="{E7C519AD-0EEE-48ED-A820-EBB6AEC86B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8167" y="4767312"/>
            <a:ext cx="3129788" cy="20827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A3F724-5D17-4A47-BC70-1E194BA43164}"/>
              </a:ext>
            </a:extLst>
          </p:cNvPr>
          <p:cNvSpPr/>
          <p:nvPr/>
        </p:nvSpPr>
        <p:spPr>
          <a:xfrm>
            <a:off x="801098" y="623391"/>
            <a:ext cx="3202543" cy="369332"/>
          </a:xfrm>
          <a:prstGeom prst="rect">
            <a:avLst/>
          </a:prstGeom>
        </p:spPr>
        <p:txBody>
          <a:bodyPr wrap="none">
            <a:spAutoFit/>
          </a:bodyPr>
          <a:lstStyle/>
          <a:p>
            <a:pPr fontAlgn="base"/>
            <a:r>
              <a:rPr lang="en-US" dirty="0"/>
              <a:t>Some ideas for possible projects</a:t>
            </a:r>
          </a:p>
        </p:txBody>
      </p:sp>
    </p:spTree>
    <p:extLst>
      <p:ext uri="{BB962C8B-B14F-4D97-AF65-F5344CB8AC3E}">
        <p14:creationId xmlns:p14="http://schemas.microsoft.com/office/powerpoint/2010/main" val="24661510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78C0-06B8-4FE1-93F2-87C95B2BB9D3}"/>
              </a:ext>
            </a:extLst>
          </p:cNvPr>
          <p:cNvSpPr>
            <a:spLocks noGrp="1"/>
          </p:cNvSpPr>
          <p:nvPr>
            <p:ph type="title"/>
          </p:nvPr>
        </p:nvSpPr>
        <p:spPr>
          <a:xfrm>
            <a:off x="838200" y="723578"/>
            <a:ext cx="4595071" cy="1645501"/>
          </a:xfrm>
        </p:spPr>
        <p:txBody>
          <a:bodyPr>
            <a:normAutofit/>
          </a:bodyPr>
          <a:lstStyle/>
          <a:p>
            <a:r>
              <a:rPr lang="en-US" sz="3400" dirty="0"/>
              <a:t>Holiday returns in landfill</a:t>
            </a:r>
            <a:br>
              <a:rPr lang="en-US" sz="3400" dirty="0"/>
            </a:br>
            <a:endParaRPr lang="en-US" sz="3400" dirty="0"/>
          </a:p>
        </p:txBody>
      </p:sp>
      <p:sp>
        <p:nvSpPr>
          <p:cNvPr id="3" name="Content Placeholder 2">
            <a:extLst>
              <a:ext uri="{FF2B5EF4-FFF2-40B4-BE49-F238E27FC236}">
                <a16:creationId xmlns:a16="http://schemas.microsoft.com/office/drawing/2014/main" id="{CBBBC3E3-9A4D-4899-97F9-38757A805272}"/>
              </a:ext>
            </a:extLst>
          </p:cNvPr>
          <p:cNvSpPr>
            <a:spLocks noGrp="1"/>
          </p:cNvSpPr>
          <p:nvPr>
            <p:ph idx="1"/>
          </p:nvPr>
        </p:nvSpPr>
        <p:spPr>
          <a:xfrm>
            <a:off x="-1" y="1676400"/>
            <a:ext cx="6192415" cy="5115995"/>
          </a:xfrm>
        </p:spPr>
        <p:txBody>
          <a:bodyPr>
            <a:normAutofit fontScale="85000" lnSpcReduction="20000"/>
          </a:bodyPr>
          <a:lstStyle/>
          <a:p>
            <a:r>
              <a:rPr lang="en-US" u="sng" dirty="0">
                <a:hlinkClick r:id="rId3"/>
              </a:rPr>
              <a:t>https://money.cnn.com/2017/12/26/news/retail-returns-landfill/index.html</a:t>
            </a:r>
            <a:endParaRPr lang="en-US" dirty="0"/>
          </a:p>
          <a:p>
            <a:r>
              <a:rPr lang="en-US" dirty="0"/>
              <a:t>Each year, consumers return about $380 billion worth of goods -- $90 billion of which are processed during the holiday, according to </a:t>
            </a:r>
            <a:r>
              <a:rPr lang="en-US" dirty="0" err="1"/>
              <a:t>Optoro</a:t>
            </a:r>
            <a:r>
              <a:rPr lang="en-US" dirty="0"/>
              <a:t>.</a:t>
            </a:r>
          </a:p>
          <a:p>
            <a:r>
              <a:rPr lang="en-US" dirty="0"/>
              <a:t>Not only are these returns environmentally unfriendly, but they are </a:t>
            </a:r>
            <a:r>
              <a:rPr lang="en-US" b="1" dirty="0"/>
              <a:t>costing retailers a fortune.</a:t>
            </a:r>
          </a:p>
          <a:p>
            <a:r>
              <a:rPr lang="en-US" dirty="0"/>
              <a:t>Only half of returns make it back onto shelves, the company estimates. The rest, due to circumstances such as </a:t>
            </a:r>
            <a:r>
              <a:rPr lang="en-US" b="1" dirty="0"/>
              <a:t>damages or opened boxes</a:t>
            </a:r>
            <a:r>
              <a:rPr lang="en-US" dirty="0"/>
              <a:t>, take a different path.</a:t>
            </a:r>
          </a:p>
          <a:p>
            <a:r>
              <a:rPr lang="en-US" dirty="0"/>
              <a:t>About a quarter of items are returned to the manufacturer. Others go to secondary retailers.</a:t>
            </a:r>
          </a:p>
          <a:p>
            <a:endParaRPr lang="en-US" sz="1400" dirty="0"/>
          </a:p>
        </p:txBody>
      </p:sp>
      <p:sp>
        <p:nvSpPr>
          <p:cNvPr id="71" name="Rectangle 7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B126DF8-63E6-4A41-834D-BC43619B7879}"/>
              </a:ext>
            </a:extLst>
          </p:cNvPr>
          <p:cNvSpPr>
            <a:spLocks noGrp="1"/>
          </p:cNvSpPr>
          <p:nvPr>
            <p:ph type="sldNum" sz="quarter" idx="12"/>
          </p:nvPr>
        </p:nvSpPr>
        <p:spPr>
          <a:xfrm>
            <a:off x="9309533" y="6427271"/>
            <a:ext cx="2743200" cy="365125"/>
          </a:xfrm>
        </p:spPr>
        <p:txBody>
          <a:bodyPr/>
          <a:lstStyle/>
          <a:p>
            <a:fld id="{C3ADE47C-A565-4F8A-8A2A-3B615629A0FA}" type="slidenum">
              <a:rPr lang="en-US" sz="2800" smtClean="0">
                <a:solidFill>
                  <a:schemeClr val="bg1"/>
                </a:solidFill>
              </a:rPr>
              <a:t>13</a:t>
            </a:fld>
            <a:endParaRPr lang="en-US" sz="2800" dirty="0">
              <a:solidFill>
                <a:schemeClr val="bg1"/>
              </a:solidFill>
            </a:endParaRPr>
          </a:p>
        </p:txBody>
      </p:sp>
      <p:pic>
        <p:nvPicPr>
          <p:cNvPr id="9218" name="Picture 2" descr="Image result for packaging company">
            <a:extLst>
              <a:ext uri="{FF2B5EF4-FFF2-40B4-BE49-F238E27FC236}">
                <a16:creationId xmlns:a16="http://schemas.microsoft.com/office/drawing/2014/main" id="{55169E18-0E29-4487-9D56-206FB432E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278" y="1043858"/>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ogistics company">
            <a:extLst>
              <a:ext uri="{FF2B5EF4-FFF2-40B4-BE49-F238E27FC236}">
                <a16:creationId xmlns:a16="http://schemas.microsoft.com/office/drawing/2014/main" id="{A51817C6-2F92-4ED9-9F36-007594D22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551" y="4058543"/>
            <a:ext cx="5699794" cy="199492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15090DE8-534B-4B4E-B700-79CE940BE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005" y="7848"/>
            <a:ext cx="3992900" cy="3738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5EF424-1243-4A34-9E83-92840A2068D9}"/>
              </a:ext>
            </a:extLst>
          </p:cNvPr>
          <p:cNvSpPr/>
          <p:nvPr/>
        </p:nvSpPr>
        <p:spPr>
          <a:xfrm>
            <a:off x="838106" y="468868"/>
            <a:ext cx="3202543" cy="369332"/>
          </a:xfrm>
          <a:prstGeom prst="rect">
            <a:avLst/>
          </a:prstGeom>
        </p:spPr>
        <p:txBody>
          <a:bodyPr wrap="none">
            <a:spAutoFit/>
          </a:bodyPr>
          <a:lstStyle/>
          <a:p>
            <a:pPr fontAlgn="base"/>
            <a:r>
              <a:rPr lang="en-US" dirty="0"/>
              <a:t>Some ideas for possible projects</a:t>
            </a:r>
          </a:p>
        </p:txBody>
      </p:sp>
    </p:spTree>
    <p:extLst>
      <p:ext uri="{BB962C8B-B14F-4D97-AF65-F5344CB8AC3E}">
        <p14:creationId xmlns:p14="http://schemas.microsoft.com/office/powerpoint/2010/main" val="259763121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26" name="Picture 2" descr="new schopping campaign">
            <a:extLst>
              <a:ext uri="{FF2B5EF4-FFF2-40B4-BE49-F238E27FC236}">
                <a16:creationId xmlns:a16="http://schemas.microsoft.com/office/drawing/2014/main" id="{7EA4EBC2-CA08-4ABD-A35A-6C6FADBC92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2" r="678"/>
          <a:stretch/>
        </p:blipFill>
        <p:spPr bwMode="auto">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5BDBAD93-A9CF-4322-9691-F055A55F7F8A}"/>
              </a:ext>
            </a:extLst>
          </p:cNvPr>
          <p:cNvPicPr>
            <a:picLocks noChangeAspect="1"/>
          </p:cNvPicPr>
          <p:nvPr/>
        </p:nvPicPr>
        <p:blipFill rotWithShape="1">
          <a:blip r:embed="rId4"/>
          <a:srcRect l="566" r="79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71" name="Freeform: Shape 70">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784C69-8B7E-4882-842F-549B71C36247}"/>
              </a:ext>
            </a:extLst>
          </p:cNvPr>
          <p:cNvSpPr>
            <a:spLocks noGrp="1"/>
          </p:cNvSpPr>
          <p:nvPr>
            <p:ph type="title"/>
          </p:nvPr>
        </p:nvSpPr>
        <p:spPr>
          <a:xfrm>
            <a:off x="618064" y="1512766"/>
            <a:ext cx="3886199" cy="915035"/>
          </a:xfrm>
        </p:spPr>
        <p:txBody>
          <a:bodyPr>
            <a:normAutofit/>
          </a:bodyPr>
          <a:lstStyle/>
          <a:p>
            <a:r>
              <a:rPr lang="en-US" sz="3600" dirty="0" err="1"/>
              <a:t>Schwopping</a:t>
            </a:r>
            <a:endParaRPr lang="en-US" sz="3600" dirty="0"/>
          </a:p>
        </p:txBody>
      </p:sp>
      <p:sp>
        <p:nvSpPr>
          <p:cNvPr id="9" name="Content Placeholder 8">
            <a:extLst>
              <a:ext uri="{FF2B5EF4-FFF2-40B4-BE49-F238E27FC236}">
                <a16:creationId xmlns:a16="http://schemas.microsoft.com/office/drawing/2014/main" id="{E0ED9179-284A-44F7-9F99-83E63E8D9A30}"/>
              </a:ext>
            </a:extLst>
          </p:cNvPr>
          <p:cNvSpPr>
            <a:spLocks noGrp="1"/>
          </p:cNvSpPr>
          <p:nvPr>
            <p:ph idx="1"/>
          </p:nvPr>
        </p:nvSpPr>
        <p:spPr>
          <a:xfrm>
            <a:off x="-146957" y="2171700"/>
            <a:ext cx="5682343" cy="3173534"/>
          </a:xfrm>
        </p:spPr>
        <p:txBody>
          <a:bodyPr>
            <a:noAutofit/>
          </a:bodyPr>
          <a:lstStyle/>
          <a:p>
            <a:r>
              <a:rPr lang="en-US" sz="1800" dirty="0"/>
              <a:t>• </a:t>
            </a:r>
            <a:r>
              <a:rPr lang="en-US" sz="1800" b="1" dirty="0"/>
              <a:t>Resell clothes – </a:t>
            </a:r>
            <a:r>
              <a:rPr lang="en-US" sz="1800" dirty="0"/>
              <a:t>in shops, online, at festivals or through overseas enterprises, like </a:t>
            </a:r>
            <a:r>
              <a:rPr lang="en-US" sz="1800" dirty="0" err="1"/>
              <a:t>Frip</a:t>
            </a:r>
            <a:r>
              <a:rPr lang="en-US" sz="1800" dirty="0"/>
              <a:t> </a:t>
            </a:r>
            <a:r>
              <a:rPr lang="en-US" sz="1800" dirty="0" err="1"/>
              <a:t>Ethique</a:t>
            </a:r>
            <a:r>
              <a:rPr lang="en-US" sz="1800" dirty="0"/>
              <a:t> in Senegal.</a:t>
            </a:r>
            <a:br>
              <a:rPr lang="en-US" sz="1800" dirty="0"/>
            </a:br>
            <a:r>
              <a:rPr lang="en-US" sz="1800" dirty="0"/>
              <a:t>• </a:t>
            </a:r>
            <a:r>
              <a:rPr lang="en-US" sz="1800" b="1" dirty="0"/>
              <a:t>Reuse clothes </a:t>
            </a:r>
            <a:r>
              <a:rPr lang="en-US" sz="1800" dirty="0"/>
              <a:t>– garments that can’t be worn again are sold to designers who restyle them for use in new collections.</a:t>
            </a:r>
            <a:br>
              <a:rPr lang="en-US" sz="1800" dirty="0"/>
            </a:br>
            <a:r>
              <a:rPr lang="en-US" sz="1800" dirty="0"/>
              <a:t>• </a:t>
            </a:r>
            <a:r>
              <a:rPr lang="en-US" sz="1800" b="1" dirty="0"/>
              <a:t>Recycle clothes </a:t>
            </a:r>
            <a:r>
              <a:rPr lang="en-US" sz="1800" dirty="0"/>
              <a:t>– even if they don’t make the grade, old clothes are never sent to landfill. Instead, they’re sold in bulk to reprocessing companies where they could be reborn as mattress filling, carpet underlay or as a last resort, incinerated. Some of the garments will even be turned in to new </a:t>
            </a:r>
            <a:r>
              <a:rPr lang="en-US" sz="1800" dirty="0" err="1"/>
              <a:t>fibres</a:t>
            </a:r>
            <a:r>
              <a:rPr lang="en-US" sz="1800" dirty="0"/>
              <a:t> for use in new garments</a:t>
            </a:r>
            <a:r>
              <a:rPr lang="en-US" sz="2000" dirty="0"/>
              <a:t>.</a:t>
            </a:r>
          </a:p>
        </p:txBody>
      </p:sp>
      <p:sp>
        <p:nvSpPr>
          <p:cNvPr id="4" name="Slide Number Placeholder 3">
            <a:extLst>
              <a:ext uri="{FF2B5EF4-FFF2-40B4-BE49-F238E27FC236}">
                <a16:creationId xmlns:a16="http://schemas.microsoft.com/office/drawing/2014/main" id="{68434EB0-C6AD-4A29-A273-7F86270463D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3ADE47C-A565-4F8A-8A2A-3B615629A0FA}" type="slidenum">
              <a:rPr lang="en-US">
                <a:solidFill>
                  <a:srgbClr val="FFFFFF"/>
                </a:solidFill>
              </a:rPr>
              <a:pPr>
                <a:spcAft>
                  <a:spcPts val="600"/>
                </a:spcAft>
              </a:pPr>
              <a:t>14</a:t>
            </a:fld>
            <a:endParaRPr lang="en-US">
              <a:solidFill>
                <a:srgbClr val="FFFFFF"/>
              </a:solidFill>
            </a:endParaRPr>
          </a:p>
        </p:txBody>
      </p:sp>
      <p:sp>
        <p:nvSpPr>
          <p:cNvPr id="6" name="Rectangle 5">
            <a:extLst>
              <a:ext uri="{FF2B5EF4-FFF2-40B4-BE49-F238E27FC236}">
                <a16:creationId xmlns:a16="http://schemas.microsoft.com/office/drawing/2014/main" id="{B98C29F2-D7C6-4F1E-A3D5-B082BB08A899}"/>
              </a:ext>
            </a:extLst>
          </p:cNvPr>
          <p:cNvSpPr/>
          <p:nvPr/>
        </p:nvSpPr>
        <p:spPr>
          <a:xfrm>
            <a:off x="540843" y="76415"/>
            <a:ext cx="3202543" cy="369332"/>
          </a:xfrm>
          <a:prstGeom prst="rect">
            <a:avLst/>
          </a:prstGeom>
        </p:spPr>
        <p:txBody>
          <a:bodyPr wrap="none">
            <a:spAutoFit/>
          </a:bodyPr>
          <a:lstStyle/>
          <a:p>
            <a:pPr fontAlgn="base"/>
            <a:r>
              <a:rPr lang="en-US" dirty="0"/>
              <a:t>Some ideas for possible projects</a:t>
            </a:r>
          </a:p>
        </p:txBody>
      </p:sp>
    </p:spTree>
    <p:extLst>
      <p:ext uri="{BB962C8B-B14F-4D97-AF65-F5344CB8AC3E}">
        <p14:creationId xmlns:p14="http://schemas.microsoft.com/office/powerpoint/2010/main" val="427985779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references images">
            <a:extLst>
              <a:ext uri="{FF2B5EF4-FFF2-40B4-BE49-F238E27FC236}">
                <a16:creationId xmlns:a16="http://schemas.microsoft.com/office/drawing/2014/main" id="{6BF27751-8A30-40DF-A99F-7AAB1656F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1" b="472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8CDC3C8-7B70-48FC-B706-18163134FBE1}"/>
              </a:ext>
            </a:extLst>
          </p:cNvPr>
          <p:cNvSpPr>
            <a:spLocks noGrp="1"/>
          </p:cNvSpPr>
          <p:nvPr>
            <p:ph type="title"/>
          </p:nvPr>
        </p:nvSpPr>
        <p:spPr>
          <a:xfrm>
            <a:off x="709448" y="1913950"/>
            <a:ext cx="4204137" cy="1342754"/>
          </a:xfrm>
        </p:spPr>
        <p:txBody>
          <a:bodyPr>
            <a:normAutofit/>
          </a:bodyPr>
          <a:lstStyle/>
          <a:p>
            <a:pPr algn="ctr"/>
            <a:r>
              <a:rPr lang="en-US" sz="3600"/>
              <a:t>References</a:t>
            </a:r>
          </a:p>
        </p:txBody>
      </p:sp>
      <p:cxnSp>
        <p:nvCxnSpPr>
          <p:cNvPr id="193" name="Straight Connector 19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DE1333-9EB2-47E0-B2B1-33353F3EBD0E}"/>
              </a:ext>
            </a:extLst>
          </p:cNvPr>
          <p:cNvSpPr>
            <a:spLocks noGrp="1"/>
          </p:cNvSpPr>
          <p:nvPr>
            <p:ph idx="1"/>
          </p:nvPr>
        </p:nvSpPr>
        <p:spPr>
          <a:xfrm>
            <a:off x="69631" y="2812384"/>
            <a:ext cx="6017174" cy="3980012"/>
          </a:xfrm>
        </p:spPr>
        <p:txBody>
          <a:bodyPr anchor="ctr">
            <a:normAutofit/>
          </a:bodyPr>
          <a:lstStyle/>
          <a:p>
            <a:r>
              <a:rPr lang="en-US" sz="1800" dirty="0"/>
              <a:t>[1] </a:t>
            </a:r>
            <a:r>
              <a:rPr lang="en-US" sz="1800" dirty="0">
                <a:hlinkClick r:id="rId4"/>
              </a:rPr>
              <a:t>https://www.theguardian.com/fashion/2017/jul/29/fashion-must-fight-scourge-dumped-clothing-landfill</a:t>
            </a:r>
            <a:endParaRPr lang="en-US" sz="1800" dirty="0"/>
          </a:p>
          <a:p>
            <a:r>
              <a:rPr lang="en-US" sz="1800" dirty="0"/>
              <a:t>[2] </a:t>
            </a:r>
            <a:r>
              <a:rPr lang="en-US" sz="1800" dirty="0">
                <a:hlinkClick r:id="rId5"/>
              </a:rPr>
              <a:t>https://www.ted.com/talks/aparna_mehta_where_do_your_online_returns_go/transcript?language=en#t-417543</a:t>
            </a:r>
            <a:r>
              <a:rPr lang="en-US" sz="1800" dirty="0"/>
              <a:t> </a:t>
            </a:r>
          </a:p>
          <a:p>
            <a:r>
              <a:rPr lang="en-US" sz="1800" dirty="0"/>
              <a:t>[3] </a:t>
            </a:r>
            <a:r>
              <a:rPr lang="en-US" sz="1800" dirty="0">
                <a:hlinkClick r:id="rId6"/>
              </a:rPr>
              <a:t>https://www.thoughtco.com/us-population-through-history-1435268</a:t>
            </a:r>
            <a:r>
              <a:rPr lang="en-US" sz="1800" dirty="0"/>
              <a:t> </a:t>
            </a:r>
          </a:p>
          <a:p>
            <a:r>
              <a:rPr lang="en-US" sz="1800" dirty="0"/>
              <a:t>[4] </a:t>
            </a:r>
            <a:r>
              <a:rPr lang="en-US" sz="1800" u="sng" dirty="0">
                <a:hlinkClick r:id="rId7"/>
              </a:rPr>
              <a:t>https://www.optoro.com/</a:t>
            </a:r>
            <a:endParaRPr lang="en-US" sz="1800" u="sng" dirty="0"/>
          </a:p>
          <a:p>
            <a:r>
              <a:rPr lang="en-US" sz="1800" u="sng" dirty="0"/>
              <a:t>[5] </a:t>
            </a:r>
            <a:r>
              <a:rPr lang="en-US" sz="1800" dirty="0">
                <a:hlinkClick r:id="rId8"/>
              </a:rPr>
              <a:t>https://money.cnn.com/2017/12/26/news/retail-returns-landfill/index.html</a:t>
            </a:r>
            <a:endParaRPr lang="en-US" sz="1800" dirty="0"/>
          </a:p>
          <a:p>
            <a:br>
              <a:rPr lang="en-US" sz="1800" dirty="0"/>
            </a:br>
            <a:endParaRPr lang="en-US" sz="1800" dirty="0"/>
          </a:p>
        </p:txBody>
      </p:sp>
      <p:sp>
        <p:nvSpPr>
          <p:cNvPr id="13" name="Slide Number Placeholder 3">
            <a:extLst>
              <a:ext uri="{FF2B5EF4-FFF2-40B4-BE49-F238E27FC236}">
                <a16:creationId xmlns:a16="http://schemas.microsoft.com/office/drawing/2014/main" id="{CBECD3D3-5E44-4070-8866-5F1DF93EEA68}"/>
              </a:ext>
            </a:extLst>
          </p:cNvPr>
          <p:cNvSpPr>
            <a:spLocks noGrp="1"/>
          </p:cNvSpPr>
          <p:nvPr>
            <p:ph type="sldNum" sz="quarter" idx="12"/>
          </p:nvPr>
        </p:nvSpPr>
        <p:spPr>
          <a:xfrm>
            <a:off x="8973631" y="6492865"/>
            <a:ext cx="2743200" cy="365125"/>
          </a:xfrm>
        </p:spPr>
        <p:txBody>
          <a:bodyPr/>
          <a:lstStyle/>
          <a:p>
            <a:fld id="{C3ADE47C-A565-4F8A-8A2A-3B615629A0FA}" type="slidenum">
              <a:rPr lang="en-US" sz="2800" b="1" smtClean="0">
                <a:solidFill>
                  <a:schemeClr val="tx1"/>
                </a:solidFill>
              </a:rPr>
              <a:t>15</a:t>
            </a:fld>
            <a:endParaRPr lang="en-US" sz="2800" b="1" dirty="0">
              <a:solidFill>
                <a:schemeClr val="tx1"/>
              </a:solidFill>
            </a:endParaRPr>
          </a:p>
        </p:txBody>
      </p:sp>
      <p:sp>
        <p:nvSpPr>
          <p:cNvPr id="14" name="Slide Number Placeholder 3">
            <a:extLst>
              <a:ext uri="{FF2B5EF4-FFF2-40B4-BE49-F238E27FC236}">
                <a16:creationId xmlns:a16="http://schemas.microsoft.com/office/drawing/2014/main" id="{42421BA1-9A20-4195-B2F9-870E2A9A5AE5}"/>
              </a:ext>
            </a:extLst>
          </p:cNvPr>
          <p:cNvSpPr txBox="1">
            <a:spLocks/>
          </p:cNvSpPr>
          <p:nvPr/>
        </p:nvSpPr>
        <p:spPr>
          <a:xfrm>
            <a:off x="9309533" y="642727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dirty="0">
              <a:solidFill>
                <a:schemeClr val="bg1"/>
              </a:solidFill>
            </a:endParaRPr>
          </a:p>
        </p:txBody>
      </p:sp>
    </p:spTree>
    <p:extLst>
      <p:ext uri="{BB962C8B-B14F-4D97-AF65-F5344CB8AC3E}">
        <p14:creationId xmlns:p14="http://schemas.microsoft.com/office/powerpoint/2010/main" val="9165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0766D8EF-CB67-4E46-A53A-036F357086E3}"/>
              </a:ext>
            </a:extLst>
          </p:cNvPr>
          <p:cNvSpPr>
            <a:spLocks noGrp="1"/>
          </p:cNvSpPr>
          <p:nvPr>
            <p:ph type="title"/>
          </p:nvPr>
        </p:nvSpPr>
        <p:spPr>
          <a:xfrm>
            <a:off x="927870" y="4608504"/>
            <a:ext cx="4980883" cy="1314345"/>
          </a:xfrm>
        </p:spPr>
        <p:txBody>
          <a:bodyPr>
            <a:normAutofit fontScale="90000"/>
          </a:bodyPr>
          <a:lstStyle/>
          <a:p>
            <a:pPr marL="457200" indent="-457200">
              <a:buFont typeface="Arial" panose="020B0604020202020204" pitchFamily="34" charset="0"/>
              <a:buChar char="•"/>
            </a:pPr>
            <a:r>
              <a:rPr lang="en-US" sz="2800" dirty="0"/>
              <a:t>A study indicated that offering free online returns would drive customers to spend more</a:t>
            </a:r>
          </a:p>
        </p:txBody>
      </p:sp>
      <p:sp>
        <p:nvSpPr>
          <p:cNvPr id="96" name="Freeform: Shape 9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CE4C81F-6B9C-401F-81BD-89CDA10813F1}"/>
              </a:ext>
            </a:extLst>
          </p:cNvPr>
          <p:cNvSpPr>
            <a:spLocks noGrp="1"/>
          </p:cNvSpPr>
          <p:nvPr>
            <p:ph type="sldNum" sz="quarter" idx="12"/>
          </p:nvPr>
        </p:nvSpPr>
        <p:spPr>
          <a:xfrm>
            <a:off x="10469880" y="320040"/>
            <a:ext cx="914400" cy="320040"/>
          </a:xfrm>
        </p:spPr>
        <p:txBody>
          <a:bodyPr>
            <a:normAutofit/>
          </a:bodyPr>
          <a:lstStyle/>
          <a:p>
            <a:pPr>
              <a:spcAft>
                <a:spcPts val="600"/>
              </a:spcAft>
            </a:pPr>
            <a:fld id="{C3ADE47C-A565-4F8A-8A2A-3B615629A0FA}" type="slidenum">
              <a:rPr lang="en-US">
                <a:solidFill>
                  <a:schemeClr val="bg1">
                    <a:lumMod val="50000"/>
                    <a:lumOff val="50000"/>
                  </a:schemeClr>
                </a:solidFill>
              </a:rPr>
              <a:pPr>
                <a:spcAft>
                  <a:spcPts val="600"/>
                </a:spcAft>
              </a:pPr>
              <a:t>2</a:t>
            </a:fld>
            <a:endParaRPr lang="en-US">
              <a:solidFill>
                <a:schemeClr val="bg1">
                  <a:lumMod val="50000"/>
                  <a:lumOff val="50000"/>
                </a:schemeClr>
              </a:solidFill>
            </a:endParaRPr>
          </a:p>
        </p:txBody>
      </p:sp>
      <p:pic>
        <p:nvPicPr>
          <p:cNvPr id="7170" name="Picture 2" descr="Image result for free returns">
            <a:extLst>
              <a:ext uri="{FF2B5EF4-FFF2-40B4-BE49-F238E27FC236}">
                <a16:creationId xmlns:a16="http://schemas.microsoft.com/office/drawing/2014/main" id="{F3E28111-BEB8-4091-95D2-829709361F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7838" y="658995"/>
            <a:ext cx="4228368" cy="33558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a study indicated that offering free online returns would drive customers to spend more">
            <a:extLst>
              <a:ext uri="{FF2B5EF4-FFF2-40B4-BE49-F238E27FC236}">
                <a16:creationId xmlns:a16="http://schemas.microsoft.com/office/drawing/2014/main" id="{BDB4FD7C-5B7A-46D9-9591-E9D99986171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7" y="957992"/>
            <a:ext cx="5300659" cy="27611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3781969-4BD5-482A-B041-CA9938FBF30A}"/>
              </a:ext>
            </a:extLst>
          </p:cNvPr>
          <p:cNvSpPr>
            <a:spLocks noGrp="1"/>
          </p:cNvSpPr>
          <p:nvPr>
            <p:ph idx="1"/>
          </p:nvPr>
        </p:nvSpPr>
        <p:spPr>
          <a:xfrm>
            <a:off x="6110355" y="4787738"/>
            <a:ext cx="6159725" cy="1170213"/>
          </a:xfrm>
        </p:spPr>
        <p:txBody>
          <a:bodyPr anchor="ctr">
            <a:normAutofit fontScale="85000" lnSpcReduction="20000"/>
          </a:bodyPr>
          <a:lstStyle/>
          <a:p>
            <a:pPr marL="457200" indent="-457200">
              <a:lnSpc>
                <a:spcPct val="110000"/>
              </a:lnSpc>
              <a:spcBef>
                <a:spcPct val="0"/>
              </a:spcBef>
            </a:pPr>
            <a:r>
              <a:rPr lang="en-US" sz="2900" dirty="0">
                <a:latin typeface="+mj-lt"/>
                <a:ea typeface="+mj-ea"/>
                <a:cs typeface="+mj-cs"/>
              </a:rPr>
              <a:t>Retailers didn’t realize that implementing this research’s recommendations leads to more items being returned as well</a:t>
            </a:r>
          </a:p>
          <a:p>
            <a:pPr marL="0" indent="0">
              <a:buNone/>
            </a:pPr>
            <a:endParaRPr lang="en-US" sz="1800" dirty="0"/>
          </a:p>
        </p:txBody>
      </p:sp>
      <p:sp>
        <p:nvSpPr>
          <p:cNvPr id="29" name="Content Placeholder 2">
            <a:extLst>
              <a:ext uri="{FF2B5EF4-FFF2-40B4-BE49-F238E27FC236}">
                <a16:creationId xmlns:a16="http://schemas.microsoft.com/office/drawing/2014/main" id="{9D395A97-ABEB-46E7-86E9-3C2ECA14C65C}"/>
              </a:ext>
            </a:extLst>
          </p:cNvPr>
          <p:cNvSpPr txBox="1">
            <a:spLocks/>
          </p:cNvSpPr>
          <p:nvPr/>
        </p:nvSpPr>
        <p:spPr>
          <a:xfrm>
            <a:off x="-61920" y="6072869"/>
            <a:ext cx="12248096" cy="844222"/>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If it's cheaper for the retailer to throw out returned goods rather than try to resell them, they end up in the trash – CNN Money [5]</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875485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logo&#10;&#10;Description automatically generated">
            <a:extLst>
              <a:ext uri="{FF2B5EF4-FFF2-40B4-BE49-F238E27FC236}">
                <a16:creationId xmlns:a16="http://schemas.microsoft.com/office/drawing/2014/main" id="{9B05BA21-C605-46EA-852F-D7B7F5415AC5}"/>
              </a:ext>
            </a:extLst>
          </p:cNvPr>
          <p:cNvPicPr>
            <a:picLocks noGrp="1" noChangeAspect="1"/>
          </p:cNvPicPr>
          <p:nvPr>
            <p:ph idx="1"/>
          </p:nvPr>
        </p:nvPicPr>
        <p:blipFill rotWithShape="1">
          <a:blip r:embed="rId3"/>
          <a:srcRect l="9656" r="7234" b="1"/>
          <a:stretch/>
        </p:blipFill>
        <p:spPr>
          <a:xfrm>
            <a:off x="20" y="-114290"/>
            <a:ext cx="12191980" cy="6857990"/>
          </a:xfrm>
          <a:prstGeom prst="rect">
            <a:avLst/>
          </a:prstGeom>
        </p:spPr>
      </p:pic>
      <p:sp>
        <p:nvSpPr>
          <p:cNvPr id="4" name="Slide Number Placeholder 3">
            <a:extLst>
              <a:ext uri="{FF2B5EF4-FFF2-40B4-BE49-F238E27FC236}">
                <a16:creationId xmlns:a16="http://schemas.microsoft.com/office/drawing/2014/main" id="{14B139CE-DDCB-4F89-9066-F8E4DD3DDA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3ADE47C-A565-4F8A-8A2A-3B615629A0FA}" type="slidenum">
              <a:rPr lang="en-US">
                <a:solidFill>
                  <a:srgbClr val="FFFFFF"/>
                </a:solidFill>
              </a:rPr>
              <a:pPr>
                <a:spcAft>
                  <a:spcPts val="600"/>
                </a:spcAft>
              </a:pPr>
              <a:t>3</a:t>
            </a:fld>
            <a:endParaRPr lang="en-US">
              <a:solidFill>
                <a:srgbClr val="FFFFFF"/>
              </a:solidFill>
            </a:endParaRPr>
          </a:p>
        </p:txBody>
      </p:sp>
      <p:sp>
        <p:nvSpPr>
          <p:cNvPr id="7" name="Rectangle 6">
            <a:extLst>
              <a:ext uri="{FF2B5EF4-FFF2-40B4-BE49-F238E27FC236}">
                <a16:creationId xmlns:a16="http://schemas.microsoft.com/office/drawing/2014/main" id="{875E79A4-EFB4-4547-BF42-5F90270D222D}"/>
              </a:ext>
            </a:extLst>
          </p:cNvPr>
          <p:cNvSpPr/>
          <p:nvPr/>
        </p:nvSpPr>
        <p:spPr>
          <a:xfrm>
            <a:off x="6457950" y="310632"/>
            <a:ext cx="5295900" cy="1631216"/>
          </a:xfrm>
          <a:prstGeom prst="rect">
            <a:avLst/>
          </a:prstGeom>
        </p:spPr>
        <p:txBody>
          <a:bodyPr wrap="square">
            <a:spAutoFit/>
          </a:bodyPr>
          <a:lstStyle/>
          <a:p>
            <a:r>
              <a:rPr lang="en-US" sz="2400" dirty="0">
                <a:solidFill>
                  <a:schemeClr val="bg1"/>
                </a:solidFill>
              </a:rPr>
              <a:t>Aparna Mehta   TED@UPS [2]</a:t>
            </a:r>
            <a:br>
              <a:rPr lang="en-US" sz="2400" dirty="0">
                <a:solidFill>
                  <a:schemeClr val="bg1"/>
                </a:solidFill>
              </a:rPr>
            </a:br>
            <a:r>
              <a:rPr lang="en-US" sz="2400" dirty="0">
                <a:solidFill>
                  <a:schemeClr val="bg1"/>
                </a:solidFill>
              </a:rPr>
              <a:t>Global Solution director for top-tier retail</a:t>
            </a:r>
          </a:p>
          <a:p>
            <a:r>
              <a:rPr lang="en-US" sz="2800" b="1" dirty="0">
                <a:solidFill>
                  <a:schemeClr val="bg1"/>
                </a:solidFill>
              </a:rPr>
              <a:t>Where do your online returns go?</a:t>
            </a:r>
          </a:p>
          <a:p>
            <a:endParaRPr lang="en-US" sz="2400" dirty="0">
              <a:solidFill>
                <a:schemeClr val="bg1"/>
              </a:solidFill>
            </a:endParaRPr>
          </a:p>
        </p:txBody>
      </p:sp>
    </p:spTree>
    <p:extLst>
      <p:ext uri="{BB962C8B-B14F-4D97-AF65-F5344CB8AC3E}">
        <p14:creationId xmlns:p14="http://schemas.microsoft.com/office/powerpoint/2010/main" val="373102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BE7B4D-4B47-4D81-9CA0-8407B61B4F34}"/>
              </a:ext>
            </a:extLst>
          </p:cNvPr>
          <p:cNvPicPr>
            <a:picLocks noChangeAspect="1"/>
          </p:cNvPicPr>
          <p:nvPr/>
        </p:nvPicPr>
        <p:blipFill rotWithShape="1">
          <a:blip r:embed="rId3"/>
          <a:srcRect l="20753" r="24417"/>
          <a:stretch/>
        </p:blipFill>
        <p:spPr>
          <a:xfrm>
            <a:off x="5511589" y="523804"/>
            <a:ext cx="6680411" cy="5696039"/>
          </a:xfrm>
          <a:custGeom>
            <a:avLst/>
            <a:gdLst>
              <a:gd name="connsiteX0" fmla="*/ 3592766 w 6680411"/>
              <a:gd name="connsiteY0" fmla="*/ 0 h 5696039"/>
              <a:gd name="connsiteX1" fmla="*/ 4718262 w 6680411"/>
              <a:gd name="connsiteY1" fmla="*/ 0 h 5696039"/>
              <a:gd name="connsiteX2" fmla="*/ 4718262 w 6680411"/>
              <a:gd name="connsiteY2" fmla="*/ 2 h 5696039"/>
              <a:gd name="connsiteX3" fmla="*/ 6680411 w 6680411"/>
              <a:gd name="connsiteY3" fmla="*/ 2 h 5696039"/>
              <a:gd name="connsiteX4" fmla="*/ 6680411 w 6680411"/>
              <a:gd name="connsiteY4" fmla="*/ 5696022 h 5696039"/>
              <a:gd name="connsiteX5" fmla="*/ 3888773 w 6680411"/>
              <a:gd name="connsiteY5" fmla="*/ 5696022 h 5696039"/>
              <a:gd name="connsiteX6" fmla="*/ 3888773 w 6680411"/>
              <a:gd name="connsiteY6" fmla="*/ 5696039 h 5696039"/>
              <a:gd name="connsiteX7" fmla="*/ 0 w 6680411"/>
              <a:gd name="connsiteY7" fmla="*/ 5696039 h 5696039"/>
              <a:gd name="connsiteX8" fmla="*/ 2763278 w 6680411"/>
              <a:gd name="connsiteY8" fmla="*/ 19 h 5696039"/>
              <a:gd name="connsiteX9" fmla="*/ 3447183 w 6680411"/>
              <a:gd name="connsiteY9" fmla="*/ 19 h 5696039"/>
              <a:gd name="connsiteX10" fmla="*/ 3447183 w 6680411"/>
              <a:gd name="connsiteY10" fmla="*/ 2 h 5696039"/>
              <a:gd name="connsiteX11" fmla="*/ 3592765 w 6680411"/>
              <a:gd name="connsiteY11" fmla="*/ 2 h 56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14" name="Freeform: Shape 1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C976F1C9-43EB-4B62-9F70-79EFA884A09E}"/>
              </a:ext>
            </a:extLst>
          </p:cNvPr>
          <p:cNvSpPr>
            <a:spLocks noGrp="1"/>
          </p:cNvSpPr>
          <p:nvPr>
            <p:ph type="title"/>
          </p:nvPr>
        </p:nvSpPr>
        <p:spPr>
          <a:xfrm>
            <a:off x="1" y="523786"/>
            <a:ext cx="5238749" cy="552450"/>
          </a:xfrm>
        </p:spPr>
        <p:txBody>
          <a:bodyPr anchor="ctr">
            <a:normAutofit fontScale="90000"/>
          </a:bodyPr>
          <a:lstStyle/>
          <a:p>
            <a:r>
              <a:rPr lang="en-US" sz="2000" b="1" dirty="0"/>
              <a:t>Aparna Mehta   TED@UPS [2]</a:t>
            </a:r>
            <a:br>
              <a:rPr lang="en-US" sz="2000" b="1" dirty="0"/>
            </a:br>
            <a:r>
              <a:rPr lang="en-US" sz="2000" b="1" dirty="0"/>
              <a:t>Global Solution director for top-tier retail</a:t>
            </a:r>
            <a:endParaRPr lang="en-US" sz="2000" b="1" dirty="0">
              <a:solidFill>
                <a:srgbClr val="FFFFFF"/>
              </a:solidFill>
            </a:endParaRPr>
          </a:p>
        </p:txBody>
      </p:sp>
      <p:sp>
        <p:nvSpPr>
          <p:cNvPr id="3" name="Content Placeholder 2">
            <a:extLst>
              <a:ext uri="{FF2B5EF4-FFF2-40B4-BE49-F238E27FC236}">
                <a16:creationId xmlns:a16="http://schemas.microsoft.com/office/drawing/2014/main" id="{FF58A2CE-77F8-405D-878C-B5A23F06A132}"/>
              </a:ext>
            </a:extLst>
          </p:cNvPr>
          <p:cNvSpPr>
            <a:spLocks noGrp="1"/>
          </p:cNvSpPr>
          <p:nvPr>
            <p:ph idx="1"/>
          </p:nvPr>
        </p:nvSpPr>
        <p:spPr>
          <a:xfrm>
            <a:off x="-1" y="1166812"/>
            <a:ext cx="5943601" cy="4524375"/>
          </a:xfrm>
        </p:spPr>
        <p:txBody>
          <a:bodyPr anchor="t">
            <a:normAutofit fontScale="92500" lnSpcReduction="10000"/>
          </a:bodyPr>
          <a:lstStyle/>
          <a:p>
            <a:r>
              <a:rPr lang="en-US" sz="2000" dirty="0">
                <a:solidFill>
                  <a:srgbClr val="FFFFFF"/>
                </a:solidFill>
              </a:rPr>
              <a:t>Online orders -&gt; over ordering</a:t>
            </a:r>
          </a:p>
          <a:p>
            <a:r>
              <a:rPr lang="en-US" sz="2000" dirty="0">
                <a:solidFill>
                  <a:srgbClr val="FFFFFF"/>
                </a:solidFill>
              </a:rPr>
              <a:t>Free shipping, free returns</a:t>
            </a:r>
          </a:p>
          <a:p>
            <a:r>
              <a:rPr lang="en-US" sz="2000" dirty="0">
                <a:solidFill>
                  <a:srgbClr val="FFFFFF"/>
                </a:solidFill>
              </a:rPr>
              <a:t>Retailers’ biggest concern: Managing returns</a:t>
            </a:r>
          </a:p>
          <a:p>
            <a:r>
              <a:rPr lang="en-US" sz="2000" dirty="0">
                <a:solidFill>
                  <a:srgbClr val="FFFFFF"/>
                </a:solidFill>
              </a:rPr>
              <a:t>One client-1 holiday season – 7.5 Mil clothing returned</a:t>
            </a:r>
          </a:p>
          <a:p>
            <a:r>
              <a:rPr lang="en-US" sz="2000" b="1" dirty="0">
                <a:solidFill>
                  <a:srgbClr val="FFFFFF"/>
                </a:solidFill>
              </a:rPr>
              <a:t>4 billion pound of returned clothing go to landfills</a:t>
            </a:r>
          </a:p>
          <a:p>
            <a:r>
              <a:rPr lang="en-US" sz="2000" dirty="0"/>
              <a:t>In US, companies lost $351 billion in sales in 2017 alone</a:t>
            </a:r>
          </a:p>
          <a:p>
            <a:endParaRPr lang="en-US" sz="2000" dirty="0"/>
          </a:p>
          <a:p>
            <a:r>
              <a:rPr lang="en-US" sz="2000" dirty="0"/>
              <a:t>Green Return</a:t>
            </a:r>
          </a:p>
          <a:p>
            <a:pPr lvl="1"/>
            <a:r>
              <a:rPr lang="en-US" sz="1700" dirty="0"/>
              <a:t>use app to take a picture – verify condition – return item</a:t>
            </a:r>
          </a:p>
          <a:p>
            <a:pPr lvl="1"/>
            <a:r>
              <a:rPr lang="en-US" sz="1700" dirty="0"/>
              <a:t>AI systems to sort</a:t>
            </a:r>
          </a:p>
          <a:p>
            <a:pPr lvl="1"/>
            <a:r>
              <a:rPr lang="en-US" sz="1700" dirty="0"/>
              <a:t>from one buyer to the next</a:t>
            </a:r>
          </a:p>
          <a:p>
            <a:pPr lvl="1"/>
            <a:r>
              <a:rPr lang="en-US" sz="1700" dirty="0"/>
              <a:t>incentives – loyalty points or cash back </a:t>
            </a:r>
          </a:p>
          <a:p>
            <a:r>
              <a:rPr lang="en-US" sz="2000" dirty="0"/>
              <a:t>5 fewer items returned/adult-&gt; 245 M </a:t>
            </a:r>
            <a:r>
              <a:rPr lang="en-US" sz="2000" dirty="0" err="1"/>
              <a:t>lbs</a:t>
            </a:r>
            <a:r>
              <a:rPr lang="en-US" sz="2000" dirty="0"/>
              <a:t> less clothing in the landfill</a:t>
            </a:r>
          </a:p>
          <a:p>
            <a:endParaRPr lang="en-US" sz="2000" dirty="0"/>
          </a:p>
          <a:p>
            <a:endParaRPr lang="en-US" sz="2000" dirty="0">
              <a:solidFill>
                <a:srgbClr val="FFFFFF"/>
              </a:solidFill>
            </a:endParaRPr>
          </a:p>
          <a:p>
            <a:endParaRPr lang="en-US" sz="2000" dirty="0">
              <a:solidFill>
                <a:srgbClr val="FFFFFF"/>
              </a:solidFill>
            </a:endParaRPr>
          </a:p>
        </p:txBody>
      </p:sp>
      <p:sp>
        <p:nvSpPr>
          <p:cNvPr id="4" name="Slide Number Placeholder 3">
            <a:extLst>
              <a:ext uri="{FF2B5EF4-FFF2-40B4-BE49-F238E27FC236}">
                <a16:creationId xmlns:a16="http://schemas.microsoft.com/office/drawing/2014/main" id="{C6EABC79-E0AD-4724-A760-92BC812DC91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3ADE47C-A565-4F8A-8A2A-3B615629A0FA}"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23400254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3BC5CC-FAD3-4689-9886-D4A109392887}"/>
              </a:ext>
            </a:extLst>
          </p:cNvPr>
          <p:cNvSpPr>
            <a:spLocks noGrp="1"/>
          </p:cNvSpPr>
          <p:nvPr>
            <p:ph type="title"/>
          </p:nvPr>
        </p:nvSpPr>
        <p:spPr>
          <a:xfrm>
            <a:off x="4779344" y="3551921"/>
            <a:ext cx="6830730" cy="3538542"/>
          </a:xfrm>
        </p:spPr>
        <p:txBody>
          <a:bodyPr vert="horz" lIns="91440" tIns="45720" rIns="91440" bIns="45720" rtlCol="0" anchor="b">
            <a:normAutofit fontScale="90000"/>
          </a:bodyPr>
          <a:lstStyle/>
          <a:p>
            <a:r>
              <a:rPr lang="en-US" sz="2700" dirty="0">
                <a:solidFill>
                  <a:schemeClr val="bg1"/>
                </a:solidFill>
              </a:rPr>
              <a:t>Aparna Mehta’s TED Talk:                                          </a:t>
            </a:r>
            <a:br>
              <a:rPr lang="en-US" sz="2700" dirty="0">
                <a:solidFill>
                  <a:schemeClr val="bg1"/>
                </a:solidFill>
              </a:rPr>
            </a:br>
            <a:r>
              <a:rPr lang="en-US" sz="2700" dirty="0">
                <a:solidFill>
                  <a:schemeClr val="bg1"/>
                </a:solidFill>
              </a:rPr>
              <a:t>Four billion pounds of returned clothing ends up in the landfill</a:t>
            </a:r>
            <a:br>
              <a:rPr lang="en-US" sz="2700" dirty="0">
                <a:solidFill>
                  <a:schemeClr val="bg1"/>
                </a:solidFill>
              </a:rPr>
            </a:br>
            <a:br>
              <a:rPr lang="en-US" sz="2700" dirty="0">
                <a:solidFill>
                  <a:schemeClr val="bg1"/>
                </a:solidFill>
              </a:rPr>
            </a:br>
            <a:r>
              <a:rPr lang="en-US" sz="2700" dirty="0">
                <a:solidFill>
                  <a:schemeClr val="bg1"/>
                </a:solidFill>
              </a:rPr>
              <a:t>-as if  every resident in the US did a load of laundry last night and trashed it.</a:t>
            </a:r>
            <a:br>
              <a:rPr lang="en-US" sz="2700" dirty="0">
                <a:solidFill>
                  <a:schemeClr val="bg1"/>
                </a:solidFill>
              </a:rPr>
            </a:br>
            <a:br>
              <a:rPr lang="en-US" sz="2700" dirty="0">
                <a:solidFill>
                  <a:schemeClr val="bg1"/>
                </a:solidFill>
              </a:rPr>
            </a:br>
            <a:r>
              <a:rPr lang="en-US" sz="2700" dirty="0">
                <a:solidFill>
                  <a:schemeClr val="bg1"/>
                </a:solidFill>
              </a:rPr>
              <a:t>US population – 330 Million [3]</a:t>
            </a:r>
            <a:br>
              <a:rPr lang="en-US" sz="2700" dirty="0">
                <a:solidFill>
                  <a:schemeClr val="bg1"/>
                </a:solidFill>
              </a:rPr>
            </a:br>
            <a:r>
              <a:rPr lang="en-US" sz="2700" dirty="0">
                <a:solidFill>
                  <a:schemeClr val="bg1"/>
                </a:solidFill>
              </a:rPr>
              <a:t>Average laundry weight – 12 </a:t>
            </a:r>
            <a:r>
              <a:rPr lang="en-US" sz="2700" dirty="0" err="1">
                <a:solidFill>
                  <a:schemeClr val="bg1"/>
                </a:solidFill>
              </a:rPr>
              <a:t>lbs</a:t>
            </a:r>
            <a:br>
              <a:rPr lang="en-US" dirty="0"/>
            </a:br>
            <a:endParaRPr lang="en-US" sz="4800"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D42AC340-76D7-44E7-8586-2272F3E73ED0}"/>
              </a:ext>
            </a:extLst>
          </p:cNvPr>
          <p:cNvPicPr>
            <a:picLocks noChangeAspect="1"/>
          </p:cNvPicPr>
          <p:nvPr/>
        </p:nvPicPr>
        <p:blipFill rotWithShape="1">
          <a:blip r:embed="rId3"/>
          <a:srcRect r="-1" b="5431"/>
          <a:stretch/>
        </p:blipFill>
        <p:spPr>
          <a:xfrm>
            <a:off x="7326656" y="93364"/>
            <a:ext cx="4853944" cy="3049204"/>
          </a:xfrm>
          <a:prstGeom prst="rect">
            <a:avLst/>
          </a:prstGeom>
        </p:spPr>
      </p:pic>
      <p:pic>
        <p:nvPicPr>
          <p:cNvPr id="7" name="Picture 6">
            <a:extLst>
              <a:ext uri="{FF2B5EF4-FFF2-40B4-BE49-F238E27FC236}">
                <a16:creationId xmlns:a16="http://schemas.microsoft.com/office/drawing/2014/main" id="{C1D4528E-31BD-41D7-9B41-0C8601AE9BDD}"/>
              </a:ext>
            </a:extLst>
          </p:cNvPr>
          <p:cNvPicPr>
            <a:picLocks noChangeAspect="1"/>
          </p:cNvPicPr>
          <p:nvPr/>
        </p:nvPicPr>
        <p:blipFill rotWithShape="1">
          <a:blip r:embed="rId4"/>
          <a:srcRect t="1568" r="2" b="4767"/>
          <a:stretch/>
        </p:blipFill>
        <p:spPr>
          <a:xfrm>
            <a:off x="11400" y="116917"/>
            <a:ext cx="7217085" cy="3008188"/>
          </a:xfrm>
          <a:prstGeom prst="rect">
            <a:avLst/>
          </a:prstGeom>
        </p:spPr>
      </p:pic>
      <p:cxnSp>
        <p:nvCxnSpPr>
          <p:cNvPr id="75" name="Straight Connector 74">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Image result for laundry images">
            <a:extLst>
              <a:ext uri="{FF2B5EF4-FFF2-40B4-BE49-F238E27FC236}">
                <a16:creationId xmlns:a16="http://schemas.microsoft.com/office/drawing/2014/main" id="{548D6E25-7ED4-460E-9A52-245888055E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511" b="-2"/>
          <a:stretch/>
        </p:blipFill>
        <p:spPr bwMode="auto">
          <a:xfrm>
            <a:off x="36764" y="3429000"/>
            <a:ext cx="4160452" cy="30268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4F1E8AB-F10C-43C3-BEF9-1E8BF2DC897C}"/>
              </a:ext>
            </a:extLst>
          </p:cNvPr>
          <p:cNvSpPr>
            <a:spLocks noGrp="1"/>
          </p:cNvSpPr>
          <p:nvPr>
            <p:ph type="sldNum" sz="quarter" idx="12"/>
          </p:nvPr>
        </p:nvSpPr>
        <p:spPr>
          <a:xfrm>
            <a:off x="9057372" y="6536267"/>
            <a:ext cx="2743200" cy="306928"/>
          </a:xfrm>
          <a:prstGeom prst="ellipse">
            <a:avLst/>
          </a:prstGeom>
        </p:spPr>
        <p:txBody>
          <a:bodyPr vert="horz" lIns="91440" tIns="45720" rIns="91440" bIns="45720" rtlCol="0" anchor="ctr">
            <a:normAutofit/>
          </a:bodyPr>
          <a:lstStyle/>
          <a:p>
            <a:pPr>
              <a:lnSpc>
                <a:spcPct val="90000"/>
              </a:lnSpc>
              <a:spcAft>
                <a:spcPts val="600"/>
              </a:spcAft>
            </a:pPr>
            <a:fld id="{C3ADE47C-A565-4F8A-8A2A-3B615629A0FA}" type="slidenum">
              <a:rPr lang="en-US" sz="900"/>
              <a:pPr>
                <a:lnSpc>
                  <a:spcPct val="90000"/>
                </a:lnSpc>
                <a:spcAft>
                  <a:spcPts val="600"/>
                </a:spcAft>
              </a:pPr>
              <a:t>5</a:t>
            </a:fld>
            <a:endParaRPr lang="en-US" sz="900"/>
          </a:p>
        </p:txBody>
      </p:sp>
      <p:sp>
        <p:nvSpPr>
          <p:cNvPr id="5" name="AutoShape 2" descr="Crowd at the Palio horse race in Siena.">
            <a:extLst>
              <a:ext uri="{FF2B5EF4-FFF2-40B4-BE49-F238E27FC236}">
                <a16:creationId xmlns:a16="http://schemas.microsoft.com/office/drawing/2014/main" id="{1EC8C5C7-9649-4554-9C99-BE89C31C6A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200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CA79-24C5-42BF-B8C4-3A26DF68671B}"/>
              </a:ext>
            </a:extLst>
          </p:cNvPr>
          <p:cNvSpPr>
            <a:spLocks noGrp="1"/>
          </p:cNvSpPr>
          <p:nvPr>
            <p:ph type="title"/>
          </p:nvPr>
        </p:nvSpPr>
        <p:spPr/>
        <p:txBody>
          <a:bodyPr/>
          <a:lstStyle/>
          <a:p>
            <a:r>
              <a:rPr lang="en-US"/>
              <a:t>Optoro [4]</a:t>
            </a:r>
            <a:endParaRPr lang="en-US" dirty="0"/>
          </a:p>
        </p:txBody>
      </p:sp>
      <p:sp>
        <p:nvSpPr>
          <p:cNvPr id="3" name="Content Placeholder 2">
            <a:extLst>
              <a:ext uri="{FF2B5EF4-FFF2-40B4-BE49-F238E27FC236}">
                <a16:creationId xmlns:a16="http://schemas.microsoft.com/office/drawing/2014/main" id="{B5A3ECDF-906A-45EC-8971-B3C487889B2F}"/>
              </a:ext>
            </a:extLst>
          </p:cNvPr>
          <p:cNvSpPr>
            <a:spLocks noGrp="1"/>
          </p:cNvSpPr>
          <p:nvPr>
            <p:ph idx="1"/>
          </p:nvPr>
        </p:nvSpPr>
        <p:spPr/>
        <p:txBody>
          <a:bodyPr/>
          <a:lstStyle/>
          <a:p>
            <a:r>
              <a:rPr lang="en-US" dirty="0" err="1"/>
              <a:t>Optoro</a:t>
            </a:r>
            <a:r>
              <a:rPr lang="en-US" dirty="0"/>
              <a:t>[4] is a company that helps companies manage online returns to reduce/eliminate trash resulting from online returns</a:t>
            </a:r>
          </a:p>
        </p:txBody>
      </p:sp>
      <p:sp>
        <p:nvSpPr>
          <p:cNvPr id="4" name="Slide Number Placeholder 3">
            <a:extLst>
              <a:ext uri="{FF2B5EF4-FFF2-40B4-BE49-F238E27FC236}">
                <a16:creationId xmlns:a16="http://schemas.microsoft.com/office/drawing/2014/main" id="{EE0E4EE8-A32E-4AB6-8889-1BEA50925DB2}"/>
              </a:ext>
            </a:extLst>
          </p:cNvPr>
          <p:cNvSpPr>
            <a:spLocks noGrp="1"/>
          </p:cNvSpPr>
          <p:nvPr>
            <p:ph type="sldNum" sz="quarter" idx="12"/>
          </p:nvPr>
        </p:nvSpPr>
        <p:spPr/>
        <p:txBody>
          <a:bodyPr/>
          <a:lstStyle/>
          <a:p>
            <a:fld id="{C3ADE47C-A565-4F8A-8A2A-3B615629A0FA}" type="slidenum">
              <a:rPr lang="en-US" smtClean="0"/>
              <a:t>6</a:t>
            </a:fld>
            <a:endParaRPr lang="en-US"/>
          </a:p>
        </p:txBody>
      </p:sp>
      <p:pic>
        <p:nvPicPr>
          <p:cNvPr id="6" name="Picture 5">
            <a:extLst>
              <a:ext uri="{FF2B5EF4-FFF2-40B4-BE49-F238E27FC236}">
                <a16:creationId xmlns:a16="http://schemas.microsoft.com/office/drawing/2014/main" id="{804FFAC0-2700-4FC2-9DC3-46318AE6C9DB}"/>
              </a:ext>
            </a:extLst>
          </p:cNvPr>
          <p:cNvPicPr>
            <a:picLocks noChangeAspect="1"/>
          </p:cNvPicPr>
          <p:nvPr/>
        </p:nvPicPr>
        <p:blipFill>
          <a:blip r:embed="rId3"/>
          <a:stretch>
            <a:fillRect/>
          </a:stretch>
        </p:blipFill>
        <p:spPr>
          <a:xfrm>
            <a:off x="228808" y="216726"/>
            <a:ext cx="11734381" cy="1481919"/>
          </a:xfrm>
          <a:prstGeom prst="rect">
            <a:avLst/>
          </a:prstGeom>
        </p:spPr>
      </p:pic>
      <p:pic>
        <p:nvPicPr>
          <p:cNvPr id="7" name="Picture 6">
            <a:extLst>
              <a:ext uri="{FF2B5EF4-FFF2-40B4-BE49-F238E27FC236}">
                <a16:creationId xmlns:a16="http://schemas.microsoft.com/office/drawing/2014/main" id="{E1C10E16-DE6D-4B6B-A18E-CAFB2168F092}"/>
              </a:ext>
            </a:extLst>
          </p:cNvPr>
          <p:cNvPicPr>
            <a:picLocks noChangeAspect="1"/>
          </p:cNvPicPr>
          <p:nvPr/>
        </p:nvPicPr>
        <p:blipFill>
          <a:blip r:embed="rId4"/>
          <a:stretch>
            <a:fillRect/>
          </a:stretch>
        </p:blipFill>
        <p:spPr>
          <a:xfrm>
            <a:off x="0" y="3011265"/>
            <a:ext cx="11995252" cy="3710210"/>
          </a:xfrm>
          <a:prstGeom prst="rect">
            <a:avLst/>
          </a:prstGeom>
        </p:spPr>
      </p:pic>
    </p:spTree>
    <p:extLst>
      <p:ext uri="{BB962C8B-B14F-4D97-AF65-F5344CB8AC3E}">
        <p14:creationId xmlns:p14="http://schemas.microsoft.com/office/powerpoint/2010/main" val="300424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F1A9A40-B992-45C2-BC37-197CA82DFE80}"/>
              </a:ext>
            </a:extLst>
          </p:cNvPr>
          <p:cNvSpPr txBox="1">
            <a:spLocks/>
          </p:cNvSpPr>
          <p:nvPr/>
        </p:nvSpPr>
        <p:spPr>
          <a:xfrm>
            <a:off x="804484" y="1061332"/>
            <a:ext cx="63871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kern="1200" dirty="0">
                <a:solidFill>
                  <a:schemeClr val="tx1"/>
                </a:solidFill>
                <a:latin typeface="+mj-lt"/>
                <a:ea typeface="+mj-ea"/>
                <a:cs typeface="+mj-cs"/>
              </a:rPr>
              <a:t>Student Project 2: </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Designed, developed, executed by students, and graded by their peers</a:t>
            </a:r>
          </a:p>
        </p:txBody>
      </p:sp>
      <p:sp>
        <p:nvSpPr>
          <p:cNvPr id="2" name="Slide Number Placeholder 1">
            <a:extLst>
              <a:ext uri="{FF2B5EF4-FFF2-40B4-BE49-F238E27FC236}">
                <a16:creationId xmlns:a16="http://schemas.microsoft.com/office/drawing/2014/main" id="{5729D377-A9A3-413E-8F96-B6499249B063}"/>
              </a:ext>
            </a:extLst>
          </p:cNvPr>
          <p:cNvSpPr>
            <a:spLocks noGrp="1"/>
          </p:cNvSpPr>
          <p:nvPr>
            <p:ph type="sldNum" sz="quarter" idx="12"/>
          </p:nvPr>
        </p:nvSpPr>
        <p:spPr>
          <a:xfrm>
            <a:off x="804484" y="599325"/>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C3ADE47C-A565-4F8A-8A2A-3B615629A0FA}" type="slidenum">
              <a:rPr lang="en-US" sz="1500">
                <a:solidFill>
                  <a:srgbClr val="FFFFFF"/>
                </a:solidFill>
              </a:rPr>
              <a:pPr algn="ctr">
                <a:spcAft>
                  <a:spcPts val="600"/>
                </a:spcAft>
              </a:pPr>
              <a:t>7</a:t>
            </a:fld>
            <a:endParaRPr lang="en-US" sz="1500">
              <a:solidFill>
                <a:srgbClr val="FFFFFF"/>
              </a:solidFill>
            </a:endParaRPr>
          </a:p>
        </p:txBody>
      </p:sp>
      <p:sp>
        <p:nvSpPr>
          <p:cNvPr id="3" name="Content Placeholder 2">
            <a:extLst>
              <a:ext uri="{FF2B5EF4-FFF2-40B4-BE49-F238E27FC236}">
                <a16:creationId xmlns:a16="http://schemas.microsoft.com/office/drawing/2014/main" id="{D48E5118-E2D9-4DD2-A93C-EC7A4E62DE11}"/>
              </a:ext>
            </a:extLst>
          </p:cNvPr>
          <p:cNvSpPr>
            <a:spLocks noGrp="1"/>
          </p:cNvSpPr>
          <p:nvPr>
            <p:ph idx="1"/>
          </p:nvPr>
        </p:nvSpPr>
        <p:spPr>
          <a:xfrm>
            <a:off x="604158" y="2220686"/>
            <a:ext cx="8000578" cy="4408714"/>
          </a:xfrm>
        </p:spPr>
        <p:txBody>
          <a:bodyPr vert="horz" lIns="91440" tIns="45720" rIns="91440" bIns="45720" rtlCol="0" anchor="t">
            <a:noAutofit/>
          </a:bodyPr>
          <a:lstStyle/>
          <a:p>
            <a:r>
              <a:rPr lang="en-US" sz="2000" dirty="0"/>
              <a:t>This project:</a:t>
            </a:r>
          </a:p>
          <a:p>
            <a:pPr lvl="1"/>
            <a:r>
              <a:rPr lang="en-US" sz="1800" b="1" dirty="0"/>
              <a:t>Will be about implementing a database solution for a company that in some way alleviates the problems caused by online apparel returns</a:t>
            </a:r>
          </a:p>
          <a:p>
            <a:pPr lvl="1"/>
            <a:r>
              <a:rPr lang="en-US" sz="1800" dirty="0"/>
              <a:t>Will be done by groups of 5 students each</a:t>
            </a:r>
          </a:p>
          <a:p>
            <a:pPr lvl="1"/>
            <a:r>
              <a:rPr lang="en-US" sz="1800" dirty="0"/>
              <a:t>Will be unique for each student group</a:t>
            </a:r>
          </a:p>
          <a:p>
            <a:pPr lvl="1"/>
            <a:r>
              <a:rPr lang="en-US" sz="1800" dirty="0"/>
              <a:t>Will have 3 phases:</a:t>
            </a:r>
          </a:p>
          <a:p>
            <a:pPr lvl="2"/>
            <a:r>
              <a:rPr lang="en-US" sz="1600" b="1" dirty="0"/>
              <a:t>Domain selection and presentation. </a:t>
            </a:r>
            <a:r>
              <a:rPr lang="en-US" sz="1600" dirty="0"/>
              <a:t>Students will present themselves as a group of social entrepreneurs who have selected a domain from Multi Billion Ton returned apparel-based trash problem. They can choose any small domain where they will run a profitable business while improving the returned-apparel based trash situation. </a:t>
            </a:r>
          </a:p>
          <a:p>
            <a:pPr lvl="2"/>
            <a:r>
              <a:rPr lang="en-US" sz="1600" b="1" dirty="0"/>
              <a:t>Requirements selection </a:t>
            </a:r>
            <a:r>
              <a:rPr lang="en-US" sz="1600" dirty="0"/>
              <a:t>for the database that the company needs to have to conduct its business. Create a conceptual schema database design using the ER/EER model, then convert it to a relational (tabular) schema using the rules for ER/EER-to-relational (tabular) mapping .</a:t>
            </a:r>
          </a:p>
          <a:p>
            <a:pPr lvl="2"/>
            <a:r>
              <a:rPr lang="en-US" sz="1600" dirty="0"/>
              <a:t>Data creation and populating the relational database, write queries in SQL, and have at least 1 view. Program a web interface to enter query parameters and display query results to solve their business needs</a:t>
            </a:r>
          </a:p>
        </p:txBody>
      </p:sp>
      <p:sp>
        <p:nvSpPr>
          <p:cNvPr id="136" name="Freeform: Shape 135">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8" name="Picture 4" descr="Image result for image project">
            <a:extLst>
              <a:ext uri="{FF2B5EF4-FFF2-40B4-BE49-F238E27FC236}">
                <a16:creationId xmlns:a16="http://schemas.microsoft.com/office/drawing/2014/main" id="{6C780AD2-E727-4D5B-8C7C-F82D03C9E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5" r="9412"/>
          <a:stretch/>
        </p:blipFill>
        <p:spPr bwMode="auto">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noFill/>
          <a:extLst>
            <a:ext uri="{909E8E84-426E-40DD-AFC4-6F175D3DCCD1}">
              <a14:hiddenFill xmlns:a14="http://schemas.microsoft.com/office/drawing/2010/main">
                <a:solidFill>
                  <a:srgbClr val="FFFFFF"/>
                </a:solidFill>
              </a14:hiddenFill>
            </a:ext>
          </a:extLst>
        </p:spPr>
      </p:pic>
      <p:sp>
        <p:nvSpPr>
          <p:cNvPr id="138" name="Freeform: Shape 13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90" name="Picture 2" descr="Image result for images recycle apparel">
            <a:extLst>
              <a:ext uri="{FF2B5EF4-FFF2-40B4-BE49-F238E27FC236}">
                <a16:creationId xmlns:a16="http://schemas.microsoft.com/office/drawing/2014/main" id="{74918DAE-6814-4174-9725-75714FA06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27" r="-1" b="28533"/>
          <a:stretch/>
        </p:blipFill>
        <p:spPr bwMode="auto">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79745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74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C35D5-1C68-419C-946A-2DE0A8F0FE2B}"/>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Phase 1:</a:t>
            </a:r>
            <a:br>
              <a:rPr lang="en-US" dirty="0">
                <a:solidFill>
                  <a:srgbClr val="FFFFFF"/>
                </a:solidFill>
              </a:rPr>
            </a:br>
            <a:r>
              <a:rPr lang="en-US" dirty="0">
                <a:solidFill>
                  <a:srgbClr val="FFFFFF"/>
                </a:solidFill>
              </a:rPr>
              <a:t>Mini Domain selection</a:t>
            </a:r>
          </a:p>
        </p:txBody>
      </p:sp>
      <p:pic>
        <p:nvPicPr>
          <p:cNvPr id="10242" name="Picture 2" descr="Amazon Prime boxes ">
            <a:extLst>
              <a:ext uri="{FF2B5EF4-FFF2-40B4-BE49-F238E27FC236}">
                <a16:creationId xmlns:a16="http://schemas.microsoft.com/office/drawing/2014/main" id="{78B81B14-A232-4A1C-AAEC-E50E98AA98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 r="1833"/>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5191F6-395C-45A7-BBEE-52606310B2A7}"/>
              </a:ext>
            </a:extLst>
          </p:cNvPr>
          <p:cNvSpPr>
            <a:spLocks noGrp="1"/>
          </p:cNvSpPr>
          <p:nvPr>
            <p:ph idx="1"/>
          </p:nvPr>
        </p:nvSpPr>
        <p:spPr>
          <a:xfrm>
            <a:off x="7582563" y="917725"/>
            <a:ext cx="4270264" cy="4852362"/>
          </a:xfrm>
        </p:spPr>
        <p:txBody>
          <a:bodyPr anchor="ctr">
            <a:normAutofit/>
          </a:bodyPr>
          <a:lstStyle/>
          <a:p>
            <a:r>
              <a:rPr lang="en-US" sz="1900" dirty="0">
                <a:solidFill>
                  <a:srgbClr val="FFFFFF"/>
                </a:solidFill>
              </a:rPr>
              <a:t>Mini Domain selection and presentation. </a:t>
            </a:r>
          </a:p>
          <a:p>
            <a:pPr lvl="1"/>
            <a:r>
              <a:rPr lang="en-US" sz="1900" dirty="0">
                <a:solidFill>
                  <a:srgbClr val="FFFFFF"/>
                </a:solidFill>
              </a:rPr>
              <a:t>Research ideas to capture potential domains </a:t>
            </a:r>
          </a:p>
          <a:p>
            <a:pPr lvl="1"/>
            <a:r>
              <a:rPr lang="en-US" sz="1900" dirty="0">
                <a:solidFill>
                  <a:srgbClr val="FFFFFF"/>
                </a:solidFill>
              </a:rPr>
              <a:t>Select a domain</a:t>
            </a:r>
          </a:p>
          <a:p>
            <a:pPr lvl="1"/>
            <a:r>
              <a:rPr lang="en-US" sz="1900" dirty="0">
                <a:solidFill>
                  <a:srgbClr val="FFFFFF"/>
                </a:solidFill>
              </a:rPr>
              <a:t>Present choice based on facts, supported by numbers from credible sources</a:t>
            </a:r>
          </a:p>
          <a:p>
            <a:pPr lvl="1"/>
            <a:r>
              <a:rPr lang="en-US" sz="1900" dirty="0">
                <a:solidFill>
                  <a:srgbClr val="FFFFFF"/>
                </a:solidFill>
              </a:rPr>
              <a:t>Include services offered/or work done by your company</a:t>
            </a:r>
          </a:p>
          <a:p>
            <a:pPr lvl="1"/>
            <a:r>
              <a:rPr lang="en-US" sz="1900" dirty="0">
                <a:solidFill>
                  <a:srgbClr val="FFFFFF"/>
                </a:solidFill>
              </a:rPr>
              <a:t>What is the impact of your company on returned apparel/related trash?</a:t>
            </a:r>
          </a:p>
          <a:p>
            <a:endParaRPr lang="en-US" sz="1900" dirty="0">
              <a:solidFill>
                <a:srgbClr val="FFFFFF"/>
              </a:solidFill>
            </a:endParaRPr>
          </a:p>
        </p:txBody>
      </p:sp>
      <p:sp>
        <p:nvSpPr>
          <p:cNvPr id="4" name="Slide Number Placeholder 3">
            <a:extLst>
              <a:ext uri="{FF2B5EF4-FFF2-40B4-BE49-F238E27FC236}">
                <a16:creationId xmlns:a16="http://schemas.microsoft.com/office/drawing/2014/main" id="{BB3DC145-3D51-4492-9699-DE004050822B}"/>
              </a:ext>
            </a:extLst>
          </p:cNvPr>
          <p:cNvSpPr>
            <a:spLocks noGrp="1"/>
          </p:cNvSpPr>
          <p:nvPr>
            <p:ph type="sldNum" sz="quarter" idx="12"/>
          </p:nvPr>
        </p:nvSpPr>
        <p:spPr>
          <a:xfrm>
            <a:off x="10480391" y="6535157"/>
            <a:ext cx="973667" cy="274320"/>
          </a:xfrm>
        </p:spPr>
        <p:txBody>
          <a:bodyPr>
            <a:normAutofit/>
          </a:bodyPr>
          <a:lstStyle/>
          <a:p>
            <a:pPr>
              <a:spcAft>
                <a:spcPts val="600"/>
              </a:spcAft>
            </a:pPr>
            <a:fld id="{C3ADE47C-A565-4F8A-8A2A-3B615629A0FA}" type="slidenum">
              <a:rPr lang="en-US" sz="1050">
                <a:solidFill>
                  <a:schemeClr val="tx1">
                    <a:lumMod val="50000"/>
                    <a:lumOff val="50000"/>
                  </a:schemeClr>
                </a:solidFill>
              </a:rPr>
              <a:pPr>
                <a:spcAft>
                  <a:spcPts val="600"/>
                </a:spcAft>
              </a:pPr>
              <a:t>8</a:t>
            </a:fld>
            <a:endParaRPr lang="en-US" sz="1050">
              <a:solidFill>
                <a:schemeClr val="tx1">
                  <a:lumMod val="50000"/>
                  <a:lumOff val="50000"/>
                </a:schemeClr>
              </a:solidFill>
            </a:endParaRPr>
          </a:p>
        </p:txBody>
      </p:sp>
      <p:sp>
        <p:nvSpPr>
          <p:cNvPr id="5" name="Content Placeholder 2">
            <a:extLst>
              <a:ext uri="{FF2B5EF4-FFF2-40B4-BE49-F238E27FC236}">
                <a16:creationId xmlns:a16="http://schemas.microsoft.com/office/drawing/2014/main" id="{92CB7495-FD8B-4D49-9E85-4F8F5D335520}"/>
              </a:ext>
            </a:extLst>
          </p:cNvPr>
          <p:cNvSpPr txBox="1">
            <a:spLocks/>
          </p:cNvSpPr>
          <p:nvPr/>
        </p:nvSpPr>
        <p:spPr>
          <a:xfrm>
            <a:off x="7523028" y="5491900"/>
            <a:ext cx="4329799" cy="10432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800" dirty="0">
                <a:solidFill>
                  <a:schemeClr val="bg1"/>
                </a:solidFill>
              </a:rPr>
              <a:t>Photo credit: Los Angeles Times</a:t>
            </a:r>
            <a:r>
              <a:rPr lang="en-US" sz="1800" dirty="0"/>
              <a:t> </a:t>
            </a:r>
            <a:r>
              <a:rPr lang="en-US" sz="1800" dirty="0">
                <a:solidFill>
                  <a:schemeClr val="bg1"/>
                </a:solidFill>
                <a:hlinkClick r:id="rId4">
                  <a:extLst>
                    <a:ext uri="{A12FA001-AC4F-418D-AE19-62706E023703}">
                      <ahyp:hlinkClr xmlns:ahyp="http://schemas.microsoft.com/office/drawing/2018/hyperlinkcolor" val="tx"/>
                    </a:ext>
                  </a:extLst>
                </a:hlinkClick>
              </a:rPr>
              <a:t>https://www.latimes.com/business/story/2019-11-13/amazon-returns-are-killing-the-environment</a:t>
            </a:r>
            <a:endParaRPr lang="en-US" sz="1800" dirty="0">
              <a:solidFill>
                <a:schemeClr val="bg1"/>
              </a:solidFill>
            </a:endParaRPr>
          </a:p>
          <a:p>
            <a:endParaRPr lang="en-US" sz="1800" dirty="0"/>
          </a:p>
        </p:txBody>
      </p:sp>
    </p:spTree>
    <p:extLst>
      <p:ext uri="{BB962C8B-B14F-4D97-AF65-F5344CB8AC3E}">
        <p14:creationId xmlns:p14="http://schemas.microsoft.com/office/powerpoint/2010/main" val="42938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74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C35D5-1C68-419C-946A-2DE0A8F0FE2B}"/>
              </a:ext>
            </a:extLst>
          </p:cNvPr>
          <p:cNvSpPr>
            <a:spLocks noGrp="1"/>
          </p:cNvSpPr>
          <p:nvPr>
            <p:ph type="title"/>
          </p:nvPr>
        </p:nvSpPr>
        <p:spPr>
          <a:xfrm>
            <a:off x="559604" y="4896911"/>
            <a:ext cx="6594189" cy="1314444"/>
          </a:xfrm>
        </p:spPr>
        <p:txBody>
          <a:bodyPr>
            <a:normAutofit/>
          </a:bodyPr>
          <a:lstStyle/>
          <a:p>
            <a:pPr algn="r"/>
            <a:r>
              <a:rPr lang="en-US" dirty="0">
                <a:solidFill>
                  <a:schemeClr val="bg1"/>
                </a:solidFill>
              </a:rPr>
              <a:t>Phase 2:</a:t>
            </a:r>
            <a:br>
              <a:rPr lang="en-US" dirty="0">
                <a:solidFill>
                  <a:schemeClr val="bg1"/>
                </a:solidFill>
              </a:rPr>
            </a:br>
            <a:r>
              <a:rPr lang="en-US" dirty="0">
                <a:solidFill>
                  <a:schemeClr val="bg1"/>
                </a:solidFill>
              </a:rPr>
              <a:t>Requirements, EER, Schema</a:t>
            </a:r>
          </a:p>
        </p:txBody>
      </p:sp>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5191F6-395C-45A7-BBEE-52606310B2A7}"/>
              </a:ext>
            </a:extLst>
          </p:cNvPr>
          <p:cNvSpPr>
            <a:spLocks noGrp="1"/>
          </p:cNvSpPr>
          <p:nvPr>
            <p:ph idx="1"/>
          </p:nvPr>
        </p:nvSpPr>
        <p:spPr>
          <a:xfrm>
            <a:off x="7582563" y="917725"/>
            <a:ext cx="4270264" cy="4852362"/>
          </a:xfrm>
        </p:spPr>
        <p:txBody>
          <a:bodyPr anchor="ctr">
            <a:normAutofit/>
          </a:bodyPr>
          <a:lstStyle/>
          <a:p>
            <a:pPr lvl="2"/>
            <a:r>
              <a:rPr lang="en-US" dirty="0">
                <a:solidFill>
                  <a:schemeClr val="bg1"/>
                </a:solidFill>
              </a:rPr>
              <a:t>Write requirements  for  company database</a:t>
            </a:r>
          </a:p>
          <a:p>
            <a:pPr lvl="2"/>
            <a:r>
              <a:rPr lang="en-US" dirty="0">
                <a:solidFill>
                  <a:schemeClr val="bg1"/>
                </a:solidFill>
              </a:rPr>
              <a:t>Describe entities, relationships, special requirements. </a:t>
            </a:r>
          </a:p>
          <a:p>
            <a:pPr lvl="2"/>
            <a:r>
              <a:rPr lang="en-US" dirty="0">
                <a:solidFill>
                  <a:schemeClr val="bg1"/>
                </a:solidFill>
              </a:rPr>
              <a:t>Create a conceptual schema database design using the ER/EER model</a:t>
            </a:r>
          </a:p>
          <a:p>
            <a:pPr lvl="2"/>
            <a:r>
              <a:rPr lang="en-US" dirty="0">
                <a:solidFill>
                  <a:schemeClr val="bg1"/>
                </a:solidFill>
              </a:rPr>
              <a:t>Convert it to a relational (tabular) schema using the rules for ER/EER-to-relational (tabular) mapping </a:t>
            </a:r>
          </a:p>
          <a:p>
            <a:pPr lvl="2"/>
            <a:r>
              <a:rPr lang="en-US" dirty="0">
                <a:solidFill>
                  <a:schemeClr val="bg1"/>
                </a:solidFill>
              </a:rPr>
              <a:t>Present your work</a:t>
            </a:r>
          </a:p>
          <a:p>
            <a:endParaRPr lang="en-US" sz="1900" dirty="0">
              <a:solidFill>
                <a:srgbClr val="FFFFFF"/>
              </a:solidFill>
            </a:endParaRPr>
          </a:p>
        </p:txBody>
      </p:sp>
      <p:sp>
        <p:nvSpPr>
          <p:cNvPr id="4" name="Slide Number Placeholder 3">
            <a:extLst>
              <a:ext uri="{FF2B5EF4-FFF2-40B4-BE49-F238E27FC236}">
                <a16:creationId xmlns:a16="http://schemas.microsoft.com/office/drawing/2014/main" id="{BB3DC145-3D51-4492-9699-DE004050822B}"/>
              </a:ext>
            </a:extLst>
          </p:cNvPr>
          <p:cNvSpPr>
            <a:spLocks noGrp="1"/>
          </p:cNvSpPr>
          <p:nvPr>
            <p:ph type="sldNum" sz="quarter" idx="12"/>
          </p:nvPr>
        </p:nvSpPr>
        <p:spPr>
          <a:xfrm>
            <a:off x="10480391" y="6535157"/>
            <a:ext cx="973667" cy="274320"/>
          </a:xfrm>
        </p:spPr>
        <p:txBody>
          <a:bodyPr>
            <a:normAutofit/>
          </a:bodyPr>
          <a:lstStyle/>
          <a:p>
            <a:pPr>
              <a:spcAft>
                <a:spcPts val="600"/>
              </a:spcAft>
            </a:pPr>
            <a:fld id="{C3ADE47C-A565-4F8A-8A2A-3B615629A0FA}" type="slidenum">
              <a:rPr lang="en-US" sz="1050">
                <a:solidFill>
                  <a:schemeClr val="tx1">
                    <a:lumMod val="50000"/>
                    <a:lumOff val="50000"/>
                  </a:schemeClr>
                </a:solidFill>
              </a:rPr>
              <a:pPr>
                <a:spcAft>
                  <a:spcPts val="600"/>
                </a:spcAft>
              </a:pPr>
              <a:t>9</a:t>
            </a:fld>
            <a:endParaRPr lang="en-US" sz="1050">
              <a:solidFill>
                <a:schemeClr val="tx1">
                  <a:lumMod val="50000"/>
                  <a:lumOff val="50000"/>
                </a:schemeClr>
              </a:solidFill>
            </a:endParaRPr>
          </a:p>
        </p:txBody>
      </p:sp>
      <p:sp>
        <p:nvSpPr>
          <p:cNvPr id="5" name="Content Placeholder 2">
            <a:extLst>
              <a:ext uri="{FF2B5EF4-FFF2-40B4-BE49-F238E27FC236}">
                <a16:creationId xmlns:a16="http://schemas.microsoft.com/office/drawing/2014/main" id="{92CB7495-FD8B-4D49-9E85-4F8F5D335520}"/>
              </a:ext>
            </a:extLst>
          </p:cNvPr>
          <p:cNvSpPr txBox="1">
            <a:spLocks/>
          </p:cNvSpPr>
          <p:nvPr/>
        </p:nvSpPr>
        <p:spPr>
          <a:xfrm>
            <a:off x="7523028" y="5491900"/>
            <a:ext cx="4329799" cy="10432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800" dirty="0">
                <a:solidFill>
                  <a:schemeClr val="bg1"/>
                </a:solidFill>
              </a:rPr>
              <a:t>Photo credit: </a:t>
            </a:r>
            <a:r>
              <a:rPr lang="en-US" sz="1800" dirty="0">
                <a:solidFill>
                  <a:schemeClr val="bg1"/>
                </a:solidFill>
                <a:hlinkClick r:id="rId3">
                  <a:extLst>
                    <a:ext uri="{A12FA001-AC4F-418D-AE19-62706E023703}">
                      <ahyp:hlinkClr xmlns:ahyp="http://schemas.microsoft.com/office/drawing/2018/hyperlinkcolor" val="tx"/>
                    </a:ext>
                  </a:extLst>
                </a:hlinkClick>
              </a:rPr>
              <a:t>https://www.bbcearth.com/blog/%3Farticle%3Dyour-brand-new-returns-end-up-in-landfill/</a:t>
            </a:r>
            <a:endParaRPr lang="en-US" sz="1800" dirty="0">
              <a:solidFill>
                <a:schemeClr val="bg1"/>
              </a:solidFill>
            </a:endParaRPr>
          </a:p>
        </p:txBody>
      </p:sp>
      <p:pic>
        <p:nvPicPr>
          <p:cNvPr id="6" name="Picture 5">
            <a:extLst>
              <a:ext uri="{FF2B5EF4-FFF2-40B4-BE49-F238E27FC236}">
                <a16:creationId xmlns:a16="http://schemas.microsoft.com/office/drawing/2014/main" id="{1F1DF2AE-8321-43A9-9CAF-42CD7E66A381}"/>
              </a:ext>
            </a:extLst>
          </p:cNvPr>
          <p:cNvPicPr>
            <a:picLocks noChangeAspect="1"/>
          </p:cNvPicPr>
          <p:nvPr/>
        </p:nvPicPr>
        <p:blipFill>
          <a:blip r:embed="rId4"/>
          <a:stretch>
            <a:fillRect/>
          </a:stretch>
        </p:blipFill>
        <p:spPr>
          <a:xfrm>
            <a:off x="350801" y="323785"/>
            <a:ext cx="7046680" cy="4100800"/>
          </a:xfrm>
          <a:prstGeom prst="rect">
            <a:avLst/>
          </a:prstGeom>
        </p:spPr>
      </p:pic>
    </p:spTree>
    <p:extLst>
      <p:ext uri="{BB962C8B-B14F-4D97-AF65-F5344CB8AC3E}">
        <p14:creationId xmlns:p14="http://schemas.microsoft.com/office/powerpoint/2010/main" val="3687073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1777</Words>
  <Application>Microsoft Office PowerPoint</Application>
  <PresentationFormat>Widescreen</PresentationFormat>
  <Paragraphs>146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CSE 3330 Spring 2020 Project 2: Online Return induced Trash [1]</vt:lpstr>
      <vt:lpstr>A study indicated that offering free online returns would drive customers to spend more</vt:lpstr>
      <vt:lpstr>PowerPoint Presentation</vt:lpstr>
      <vt:lpstr>Aparna Mehta   TED@UPS [2] Global Solution director for top-tier retail</vt:lpstr>
      <vt:lpstr>Aparna Mehta’s TED Talk:                                           Four billion pounds of returned clothing ends up in the landfill  -as if  every resident in the US did a load of laundry last night and trashed it.  US population – 330 Million [3] Average laundry weight – 12 lbs </vt:lpstr>
      <vt:lpstr>Optoro [4]</vt:lpstr>
      <vt:lpstr>PowerPoint Presentation</vt:lpstr>
      <vt:lpstr>Phase 1: Mini Domain selection</vt:lpstr>
      <vt:lpstr>Phase 2: Requirements, EER, Schema</vt:lpstr>
      <vt:lpstr>Phase 3: Create data, queries, views, web interface, consume data files</vt:lpstr>
      <vt:lpstr>Some Ideas</vt:lpstr>
      <vt:lpstr>Track, Count, Remind, Resell</vt:lpstr>
      <vt:lpstr>Holiday returns in landfill </vt:lpstr>
      <vt:lpstr>Schwopping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3330 Spring 2020 Project 2: Online Return Trash [1]</dc:title>
  <dc:creator>Jain, Bhanu</dc:creator>
  <cp:lastModifiedBy>Jain, Bhanu</cp:lastModifiedBy>
  <cp:revision>7</cp:revision>
  <dcterms:created xsi:type="dcterms:W3CDTF">2020-01-25T00:13:54Z</dcterms:created>
  <dcterms:modified xsi:type="dcterms:W3CDTF">2020-01-25T01:13:35Z</dcterms:modified>
</cp:coreProperties>
</file>